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1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notesSlides/notesSlide2.xml" ContentType="application/vnd.openxmlformats-officedocument.presentationml.notesSlide+xml"/>
  <Override PartName="/ppt/embeddings/oleObject13.bin" ContentType="application/vnd.openxmlformats-officedocument.oleObject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</p:sldMasterIdLst>
  <p:notesMasterIdLst>
    <p:notesMasterId r:id="rId67"/>
  </p:notesMasterIdLst>
  <p:handoutMasterIdLst>
    <p:handoutMasterId r:id="rId68"/>
  </p:handoutMasterIdLst>
  <p:sldIdLst>
    <p:sldId id="256" r:id="rId3"/>
    <p:sldId id="338" r:id="rId4"/>
    <p:sldId id="334" r:id="rId5"/>
    <p:sldId id="333" r:id="rId6"/>
    <p:sldId id="275" r:id="rId7"/>
    <p:sldId id="276" r:id="rId8"/>
    <p:sldId id="292" r:id="rId9"/>
    <p:sldId id="293" r:id="rId10"/>
    <p:sldId id="277" r:id="rId11"/>
    <p:sldId id="272" r:id="rId12"/>
    <p:sldId id="263" r:id="rId13"/>
    <p:sldId id="340" r:id="rId14"/>
    <p:sldId id="282" r:id="rId15"/>
    <p:sldId id="285" r:id="rId16"/>
    <p:sldId id="337" r:id="rId17"/>
    <p:sldId id="336" r:id="rId18"/>
    <p:sldId id="366" r:id="rId19"/>
    <p:sldId id="267" r:id="rId20"/>
    <p:sldId id="346" r:id="rId21"/>
    <p:sldId id="347" r:id="rId22"/>
    <p:sldId id="348" r:id="rId23"/>
    <p:sldId id="349" r:id="rId24"/>
    <p:sldId id="350" r:id="rId25"/>
    <p:sldId id="351" r:id="rId26"/>
    <p:sldId id="368" r:id="rId27"/>
    <p:sldId id="367" r:id="rId28"/>
    <p:sldId id="268" r:id="rId29"/>
    <p:sldId id="321" r:id="rId30"/>
    <p:sldId id="323" r:id="rId31"/>
    <p:sldId id="289" r:id="rId32"/>
    <p:sldId id="290" r:id="rId33"/>
    <p:sldId id="291" r:id="rId34"/>
    <p:sldId id="369" r:id="rId35"/>
    <p:sldId id="270" r:id="rId36"/>
    <p:sldId id="304" r:id="rId37"/>
    <p:sldId id="312" r:id="rId38"/>
    <p:sldId id="306" r:id="rId39"/>
    <p:sldId id="313" r:id="rId40"/>
    <p:sldId id="344" r:id="rId41"/>
    <p:sldId id="307" r:id="rId42"/>
    <p:sldId id="318" r:id="rId43"/>
    <p:sldId id="317" r:id="rId44"/>
    <p:sldId id="309" r:id="rId45"/>
    <p:sldId id="310" r:id="rId46"/>
    <p:sldId id="319" r:id="rId47"/>
    <p:sldId id="324" r:id="rId48"/>
    <p:sldId id="360" r:id="rId49"/>
    <p:sldId id="361" r:id="rId50"/>
    <p:sldId id="362" r:id="rId51"/>
    <p:sldId id="363" r:id="rId52"/>
    <p:sldId id="364" r:id="rId53"/>
    <p:sldId id="365" r:id="rId54"/>
    <p:sldId id="303" r:id="rId55"/>
    <p:sldId id="335" r:id="rId56"/>
    <p:sldId id="371" r:id="rId57"/>
    <p:sldId id="372" r:id="rId58"/>
    <p:sldId id="373" r:id="rId59"/>
    <p:sldId id="374" r:id="rId60"/>
    <p:sldId id="370" r:id="rId61"/>
    <p:sldId id="352" r:id="rId62"/>
    <p:sldId id="353" r:id="rId63"/>
    <p:sldId id="339" r:id="rId64"/>
    <p:sldId id="331" r:id="rId65"/>
    <p:sldId id="308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CECF"/>
    <a:srgbClr val="ACD030"/>
    <a:srgbClr val="E91595"/>
    <a:srgbClr val="48B3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>
    <p:restoredLeft sz="15620"/>
    <p:restoredTop sz="94660"/>
  </p:normalViewPr>
  <p:slideViewPr>
    <p:cSldViewPr snapToGrid="0" snapToObjects="1">
      <p:cViewPr>
        <p:scale>
          <a:sx n="90" d="100"/>
          <a:sy n="90" d="100"/>
        </p:scale>
        <p:origin x="-560" y="-2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notesMaster" Target="notesMasters/notesMaster1.xml"/><Relationship Id="rId68" Type="http://schemas.openxmlformats.org/officeDocument/2006/relationships/handoutMaster" Target="handoutMasters/handoutMaster1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73" Type="http://schemas.openxmlformats.org/officeDocument/2006/relationships/tableStyles" Target="tableStyles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Relationship Id="rId2" Type="http://schemas.openxmlformats.org/officeDocument/2006/relationships/image" Target="../media/image18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Relationship Id="rId2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Relationship Id="rId2" Type="http://schemas.openxmlformats.org/officeDocument/2006/relationships/image" Target="../media/image1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F6BB1D-20A0-F64E-BB5F-4F592BC1E5A5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40916D-2DA4-DB48-A3D7-5F61F4505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951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3E30AA-B795-FE4B-BB1C-96925A4D6692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5795D3-F0BD-2147-8DC5-246CB6757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387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the distribution of</a:t>
            </a:r>
            <a:r>
              <a:rPr lang="en-US" baseline="0" dirty="0" smtClean="0"/>
              <a:t> 20 </a:t>
            </a:r>
            <a:r>
              <a:rPr lang="en-US" baseline="0" dirty="0" err="1" smtClean="0"/>
              <a:t>dBZ</a:t>
            </a:r>
            <a:r>
              <a:rPr lang="en-US" baseline="0" dirty="0" smtClean="0"/>
              <a:t> ETH composited over entire run?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795D3-F0BD-2147-8DC5-246CB675790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20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Rapid build</a:t>
            </a:r>
            <a:r>
              <a:rPr lang="en-US" baseline="0" dirty="0" smtClean="0"/>
              <a:t> up observed at S-Pol.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795D3-F0BD-2147-8DC5-246CB675790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003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Compositing</a:t>
            </a:r>
            <a:r>
              <a:rPr lang="en-US" baseline="0" dirty="0" smtClean="0"/>
              <a:t> butchers time scale.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795D3-F0BD-2147-8DC5-246CB675790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308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0F6D-FE3E-254B-8046-BE3F9B684408}" type="datetime3">
              <a:rPr lang="en-US" smtClean="0"/>
              <a:t>27 October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Powell: MJO Convective Onset Dynamics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39DA-68B3-4946-B74D-652696F7552A}" type="datetime3">
              <a:rPr lang="en-US" smtClean="0"/>
              <a:t>27 October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Powell: MJO Convective Onset Dynamics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1A3F4-6075-484B-BD01-5C611DF59A25}" type="datetime3">
              <a:rPr lang="en-US" smtClean="0"/>
              <a:t>27 October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Powell: MJO Convective Onset Dynamics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8C624-6A5A-9D49-A88D-88A7BC0F9A62}" type="datetime3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27 October 2015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t>Powell: Large-Scale Vertical Motion and MJO Onset</a:t>
            </a: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719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D909F-4E83-E443-A3DF-0442EF914F20}" type="datetime3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27 October 2015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t>Powell: Large-Scale Vertical Motion and MJO Onset</a:t>
            </a: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2313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A5368-C17E-AA47-B429-F2DA631B8A11}" type="datetime3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27 October 2015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t>Powell: Large-Scale Vertical Motion and MJO Onset</a:t>
            </a: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6389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14EF4-F9BA-8E45-BCE2-9B2CFD29B077}" type="datetime3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27 October 2015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t>Powell: Large-Scale Vertical Motion and MJO Onset</a:t>
            </a: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85074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2889E-BEEC-234F-A6D6-7A36B59FF51E}" type="datetime3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27 October 2015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t>Powell: Large-Scale Vertical Motion and MJO Onset</a:t>
            </a: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27429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F7492-63CA-024F-842F-1471229DE2DD}" type="datetime3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27 October 2015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t>Powell: Large-Scale Vertical Motion and MJO Onset</a:t>
            </a: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01593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94699-F5D8-EF40-8DCA-F128A8BA580B}" type="datetime3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27 October 2015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t>Powell: Large-Scale Vertical Motion and MJO Onset</a:t>
            </a: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65863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1339D-850C-DB45-85E4-9B670F9F2F10}" type="datetime3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27 October 2015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t>Powell: Large-Scale Vertical Motion and MJO Onset</a:t>
            </a: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9670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82668-92E4-8843-BED5-046ABF924082}" type="datetime3">
              <a:rPr lang="en-US" smtClean="0"/>
              <a:t>27 October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Powell: MJO Convective Onset Dynamics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03316-DE71-6B4A-8096-C02E5A70AB5B}" type="datetime3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27 October 2015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t>Powell: Large-Scale Vertical Motion and MJO Onset</a:t>
            </a: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09286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3CE8F-963A-864C-BAFB-12B3ADA2EC53}" type="datetime3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27 October 2015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t>Powell: Large-Scale Vertical Motion and MJO Onset</a:t>
            </a: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66564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D6089-A586-E541-A719-9A7A2CBC115B}" type="datetime3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27 October 2015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t>Powell: Large-Scale Vertical Motion and MJO Onset</a:t>
            </a: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7333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C52BF-FBD5-8B41-9EC1-10B8C3CC248A}" type="datetime3">
              <a:rPr lang="en-US" smtClean="0"/>
              <a:t>27 October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Powell: MJO Convective Onset Dynamics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1D848-81CF-8447-8213-123FDF640222}" type="datetime3">
              <a:rPr lang="en-US" smtClean="0"/>
              <a:t>27 October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Powell: MJO Convective Onset Dynamics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F2C5A-7AEA-764B-A079-8085F9FF499A}" type="datetime3">
              <a:rPr lang="en-US" smtClean="0"/>
              <a:t>27 October 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Powell: MJO Convective Onset Dynamics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C87B1-A052-0F42-AB54-6F873BE3E6DD}" type="datetime3">
              <a:rPr lang="en-US" smtClean="0"/>
              <a:t>27 October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Powell: MJO Convective Onset Dynamics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E88E-08AE-D44F-A632-BB9D2C8099E8}" type="datetime3">
              <a:rPr lang="en-US" smtClean="0"/>
              <a:t>27 October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Powell: MJO Convective Onset Dynamics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1E608-19F0-C044-82E7-5F75DA33FC98}" type="datetime3">
              <a:rPr lang="en-US" smtClean="0"/>
              <a:t>27 October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Powell: MJO Convective Onset Dynamics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C639A-D892-F24C-8517-971D341D36FA}" type="datetime3">
              <a:rPr lang="en-US" smtClean="0"/>
              <a:t>27 October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Powell: MJO Convective Onset Dynamics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E44C4-B413-924A-9449-68B003085B16}" type="datetime3">
              <a:rPr lang="en-US" smtClean="0"/>
              <a:t>27 October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Powell: MJO Convective Onset Dynamics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100000">
              <a:schemeClr val="bg1">
                <a:lumMod val="95000"/>
                <a:lumOff val="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47EF1-2DF8-4646-A5C6-F3E03F85215F}" type="datetime3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27 October 2015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t>Powell: Large-Scale Vertical Motion and MJO Onset</a:t>
            </a: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57369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6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7.emf"/><Relationship Id="rId5" Type="http://schemas.openxmlformats.org/officeDocument/2006/relationships/image" Target="../media/image19.emf"/><Relationship Id="rId6" Type="http://schemas.openxmlformats.org/officeDocument/2006/relationships/image" Target="../media/image20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18.emf"/><Relationship Id="rId9" Type="http://schemas.openxmlformats.org/officeDocument/2006/relationships/image" Target="../media/image21.emf"/><Relationship Id="rId10" Type="http://schemas.openxmlformats.org/officeDocument/2006/relationships/image" Target="../media/image2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7.emf"/><Relationship Id="rId5" Type="http://schemas.openxmlformats.org/officeDocument/2006/relationships/image" Target="../media/image19.emf"/><Relationship Id="rId6" Type="http://schemas.openxmlformats.org/officeDocument/2006/relationships/image" Target="../media/image20.e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18.emf"/><Relationship Id="rId9" Type="http://schemas.openxmlformats.org/officeDocument/2006/relationships/image" Target="../media/image21.emf"/><Relationship Id="rId10" Type="http://schemas.openxmlformats.org/officeDocument/2006/relationships/image" Target="../media/image2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17.emf"/><Relationship Id="rId5" Type="http://schemas.openxmlformats.org/officeDocument/2006/relationships/image" Target="../media/image19.emf"/><Relationship Id="rId6" Type="http://schemas.openxmlformats.org/officeDocument/2006/relationships/image" Target="../media/image20.emf"/><Relationship Id="rId7" Type="http://schemas.openxmlformats.org/officeDocument/2006/relationships/oleObject" Target="../embeddings/oleObject6.bin"/><Relationship Id="rId8" Type="http://schemas.openxmlformats.org/officeDocument/2006/relationships/image" Target="../media/image18.emf"/><Relationship Id="rId9" Type="http://schemas.openxmlformats.org/officeDocument/2006/relationships/image" Target="../media/image21.emf"/><Relationship Id="rId10" Type="http://schemas.openxmlformats.org/officeDocument/2006/relationships/image" Target="../media/image22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Relationship Id="rId3" Type="http://schemas.openxmlformats.org/officeDocument/2006/relationships/image" Target="../media/image26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image" Target="../media/image25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Relationship Id="rId3" Type="http://schemas.openxmlformats.org/officeDocument/2006/relationships/image" Target="../media/image2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"/><Relationship Id="rId3" Type="http://schemas.openxmlformats.org/officeDocument/2006/relationships/image" Target="../media/image34.t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"/><Relationship Id="rId4" Type="http://schemas.openxmlformats.org/officeDocument/2006/relationships/image" Target="../media/image34.t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t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"/><Relationship Id="rId4" Type="http://schemas.openxmlformats.org/officeDocument/2006/relationships/oleObject" Target="../embeddings/oleObject7.bin"/><Relationship Id="rId5" Type="http://schemas.openxmlformats.org/officeDocument/2006/relationships/image" Target="../media/image37.emf"/><Relationship Id="rId6" Type="http://schemas.openxmlformats.org/officeDocument/2006/relationships/image" Target="../media/image39.ti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"/><Relationship Id="rId4" Type="http://schemas.openxmlformats.org/officeDocument/2006/relationships/oleObject" Target="../embeddings/oleObject8.bin"/><Relationship Id="rId5" Type="http://schemas.openxmlformats.org/officeDocument/2006/relationships/image" Target="../media/image37.emf"/><Relationship Id="rId6" Type="http://schemas.openxmlformats.org/officeDocument/2006/relationships/image" Target="../media/image39.ti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"/><Relationship Id="rId4" Type="http://schemas.openxmlformats.org/officeDocument/2006/relationships/oleObject" Target="../embeddings/oleObject9.bin"/><Relationship Id="rId5" Type="http://schemas.openxmlformats.org/officeDocument/2006/relationships/image" Target="../media/image37.emf"/><Relationship Id="rId6" Type="http://schemas.openxmlformats.org/officeDocument/2006/relationships/image" Target="../media/image39.ti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"/><Relationship Id="rId4" Type="http://schemas.openxmlformats.org/officeDocument/2006/relationships/image" Target="../media/image42.tif"/><Relationship Id="rId5" Type="http://schemas.openxmlformats.org/officeDocument/2006/relationships/oleObject" Target="../embeddings/oleObject10.bin"/><Relationship Id="rId6" Type="http://schemas.openxmlformats.org/officeDocument/2006/relationships/image" Target="../media/image40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"/><Relationship Id="rId4" Type="http://schemas.openxmlformats.org/officeDocument/2006/relationships/image" Target="../media/image42.tif"/><Relationship Id="rId5" Type="http://schemas.openxmlformats.org/officeDocument/2006/relationships/oleObject" Target="../embeddings/oleObject11.bin"/><Relationship Id="rId6" Type="http://schemas.openxmlformats.org/officeDocument/2006/relationships/image" Target="../media/image40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"/><Relationship Id="rId4" Type="http://schemas.openxmlformats.org/officeDocument/2006/relationships/image" Target="../media/image42.tif"/><Relationship Id="rId5" Type="http://schemas.openxmlformats.org/officeDocument/2006/relationships/oleObject" Target="../embeddings/oleObject12.bin"/><Relationship Id="rId6" Type="http://schemas.openxmlformats.org/officeDocument/2006/relationships/image" Target="../media/image40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8.tif"/><Relationship Id="rId5" Type="http://schemas.openxmlformats.org/officeDocument/2006/relationships/image" Target="../media/image22.emf"/><Relationship Id="rId6" Type="http://schemas.openxmlformats.org/officeDocument/2006/relationships/image" Target="../media/image27.emf"/><Relationship Id="rId7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8.tif"/><Relationship Id="rId5" Type="http://schemas.openxmlformats.org/officeDocument/2006/relationships/image" Target="../media/image22.emf"/><Relationship Id="rId6" Type="http://schemas.openxmlformats.org/officeDocument/2006/relationships/image" Target="../media/image27.emf"/><Relationship Id="rId7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8.tif"/><Relationship Id="rId5" Type="http://schemas.openxmlformats.org/officeDocument/2006/relationships/image" Target="../media/image22.emf"/><Relationship Id="rId6" Type="http://schemas.openxmlformats.org/officeDocument/2006/relationships/image" Target="../media/image27.emf"/><Relationship Id="rId7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8.tif"/><Relationship Id="rId5" Type="http://schemas.openxmlformats.org/officeDocument/2006/relationships/image" Target="../media/image22.emf"/><Relationship Id="rId6" Type="http://schemas.openxmlformats.org/officeDocument/2006/relationships/image" Target="../media/image27.emf"/><Relationship Id="rId7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8.tif"/><Relationship Id="rId5" Type="http://schemas.openxmlformats.org/officeDocument/2006/relationships/image" Target="../media/image22.emf"/><Relationship Id="rId6" Type="http://schemas.openxmlformats.org/officeDocument/2006/relationships/image" Target="../media/image27.emf"/><Relationship Id="rId7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8.tif"/><Relationship Id="rId5" Type="http://schemas.openxmlformats.org/officeDocument/2006/relationships/image" Target="../media/image22.emf"/><Relationship Id="rId6" Type="http://schemas.openxmlformats.org/officeDocument/2006/relationships/image" Target="../media/image27.emf"/><Relationship Id="rId7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oleObject" Target="../embeddings/oleObject13.bin"/><Relationship Id="rId5" Type="http://schemas.openxmlformats.org/officeDocument/2006/relationships/image" Target="../media/image47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9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t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6843388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" y="63501"/>
            <a:ext cx="91439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MgOpen Cosmetica"/>
                <a:cs typeface="MgOpen Cosmetica"/>
              </a:rPr>
              <a:t>Dynamics of MJO Convective Onset during DYNAMO</a:t>
            </a:r>
            <a:endParaRPr lang="en-US" sz="4400" dirty="0">
              <a:latin typeface="MgOpen Cosmetica"/>
              <a:cs typeface="MgOpen Cosm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" y="4904928"/>
            <a:ext cx="7955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MgOpen Cosmetica"/>
                <a:cs typeface="MgOpen Cosmetica"/>
              </a:rPr>
              <a:t>Scott Powell</a:t>
            </a:r>
          </a:p>
          <a:p>
            <a:r>
              <a:rPr lang="en-US" sz="2400" i="1" dirty="0" smtClean="0">
                <a:latin typeface="MgOpen Cosmetica"/>
                <a:cs typeface="MgOpen Cosmetica"/>
              </a:rPr>
              <a:t>University of Washington, Seattle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" y="6381725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MgOpen Cosmetica"/>
                <a:cs typeface="MgOpen Cosmetica"/>
              </a:rPr>
              <a:t>Supported by grants AGS-1059611 and AGS-1355567 from the National Science Foundation, grant DE-SC0008452 from the U.S. Dept. of Energy, and grants NNX10AH70G and NNX13AG71G from the National Aeronautics and Space Administration. </a:t>
            </a:r>
            <a:endParaRPr lang="en-US" sz="1200" dirty="0">
              <a:latin typeface="MgOpen Cosmetica"/>
              <a:cs typeface="MgOpen Cosm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" y="6012391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University of Reading, </a:t>
            </a:r>
            <a:fld id="{8450C0D3-33E4-B54E-9AD4-7643EF863566}" type="datetime3">
              <a:rPr lang="en-US" smtClean="0"/>
              <a:t>27 October 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26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968625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i="1" dirty="0" smtClean="0"/>
              <a:t>Timescale of MJO Convective Build-up</a:t>
            </a:r>
          </a:p>
          <a:p>
            <a:pPr algn="ctr"/>
            <a:endParaRPr lang="en-US" sz="3000" i="1" dirty="0"/>
          </a:p>
          <a:p>
            <a:pPr algn="ctr"/>
            <a:r>
              <a:rPr lang="en-US" sz="3000" dirty="0" smtClean="0"/>
              <a:t>What duration is the transition from suppressed to widespread convection?</a:t>
            </a:r>
            <a:endParaRPr lang="en-US" sz="3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5B0CF-1C7D-7B49-862F-9F13512FF173}" type="datetime3">
              <a:rPr lang="en-US" smtClean="0"/>
              <a:t>27 October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Powell: MJO Convective Onset Dynamics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55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6FB3D-3DA7-054F-A323-A2620C4ECBEC}" type="datetime3">
              <a:rPr lang="en-US" smtClean="0"/>
              <a:t>27 October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Powell: MJO Convective Onset Dynamics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 descr="JGR_Powell-Houze_TRMM-Convection-Dynamo_F01_colo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51" y="986813"/>
            <a:ext cx="6886575" cy="467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291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82668-92E4-8843-BED5-046ABF924082}" type="datetime3">
              <a:rPr lang="en-US" smtClean="0"/>
              <a:t>27 October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Powell: MJO Convective Onset Dynamics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12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190626" y="444501"/>
            <a:ext cx="6842124" cy="5457827"/>
            <a:chOff x="1270001" y="381001"/>
            <a:chExt cx="6842124" cy="5457826"/>
          </a:xfrm>
        </p:grpSpPr>
        <p:sp>
          <p:nvSpPr>
            <p:cNvPr id="7" name="Rounded Rectangle 6"/>
            <p:cNvSpPr/>
            <p:nvPr/>
          </p:nvSpPr>
          <p:spPr>
            <a:xfrm>
              <a:off x="1270001" y="381001"/>
              <a:ext cx="6842124" cy="5457826"/>
            </a:xfrm>
            <a:prstGeom prst="round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JGR_Powell-Houze_TRMM-Convection-Dynamo_F02_color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9413" y="701015"/>
              <a:ext cx="6111712" cy="4972711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4703536" y="457329"/>
            <a:ext cx="2632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Powell and </a:t>
            </a:r>
            <a:r>
              <a:rPr lang="en-US" dirty="0" err="1" smtClean="0">
                <a:solidFill>
                  <a:schemeClr val="bg1"/>
                </a:solidFill>
              </a:rPr>
              <a:t>Houze</a:t>
            </a:r>
            <a:r>
              <a:rPr lang="en-US" dirty="0" smtClean="0">
                <a:solidFill>
                  <a:schemeClr val="bg1"/>
                </a:solidFill>
              </a:rPr>
              <a:t> (2015a)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918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5AB1A-D415-F342-B50E-0BE4A3604AF0}" type="datetime3">
              <a:rPr lang="en-US" smtClean="0"/>
              <a:t>27 October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Powell: MJO Convective Onset Dynamics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13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059454" y="1098903"/>
            <a:ext cx="7094361" cy="4489096"/>
            <a:chOff x="158750" y="111126"/>
            <a:chExt cx="4857750" cy="2873374"/>
          </a:xfrm>
        </p:grpSpPr>
        <p:sp>
          <p:nvSpPr>
            <p:cNvPr id="7" name="Rounded Rectangle 6"/>
            <p:cNvSpPr/>
            <p:nvPr/>
          </p:nvSpPr>
          <p:spPr>
            <a:xfrm>
              <a:off x="158750" y="111126"/>
              <a:ext cx="4857750" cy="2873374"/>
            </a:xfrm>
            <a:prstGeom prst="round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JGR_Powell-Houze_TRMM-Convection-Dynamo_F04_color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049" y="149224"/>
              <a:ext cx="4722283" cy="2771775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1098551" y="598391"/>
            <a:ext cx="2632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Powell and </a:t>
            </a:r>
            <a:r>
              <a:rPr lang="en-US" dirty="0" err="1" smtClean="0"/>
              <a:t>Houze</a:t>
            </a:r>
            <a:r>
              <a:rPr lang="en-US" dirty="0" smtClean="0"/>
              <a:t> (2015a)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473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470526" y="935790"/>
            <a:ext cx="6269790" cy="4737103"/>
            <a:chOff x="1470526" y="935789"/>
            <a:chExt cx="6269790" cy="4737103"/>
          </a:xfrm>
        </p:grpSpPr>
        <p:sp>
          <p:nvSpPr>
            <p:cNvPr id="5" name="Rectangle 4"/>
            <p:cNvSpPr/>
            <p:nvPr/>
          </p:nvSpPr>
          <p:spPr>
            <a:xfrm>
              <a:off x="1470526" y="935789"/>
              <a:ext cx="6269790" cy="473710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" name="Picture 3" descr="JGR_Powell-Houze_TRMM-Convection-Dynamo_F06_color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8975" y="1100892"/>
              <a:ext cx="5885793" cy="4572000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2753895" y="1189791"/>
            <a:ext cx="374316" cy="4023360"/>
          </a:xfrm>
          <a:prstGeom prst="rect">
            <a:avLst/>
          </a:prstGeom>
          <a:solidFill>
            <a:schemeClr val="bg1">
              <a:alpha val="2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43663" y="1189791"/>
            <a:ext cx="493776" cy="4023360"/>
          </a:xfrm>
          <a:prstGeom prst="rect">
            <a:avLst/>
          </a:prstGeom>
          <a:solidFill>
            <a:schemeClr val="bg1">
              <a:alpha val="2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14311" y="334212"/>
            <a:ext cx="2673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Calibri"/>
              </a:rPr>
              <a:t>Transition periods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034632" y="703546"/>
            <a:ext cx="200526" cy="486247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552709" y="692666"/>
            <a:ext cx="177800" cy="497127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t>Powell: Large-Scale Vertical Motion and MJO Onset</a:t>
            </a: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26199-171E-3F4F-9490-BD7B04396FC5}" type="datetime3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27 October 2015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76627" y="5672892"/>
            <a:ext cx="4295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prstClr val="white"/>
                </a:solidFill>
                <a:latin typeface="Calibri"/>
              </a:rPr>
              <a:t>TRMM 20dBZ echo tops: 9N–9S; 60–100E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9622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470526" y="935790"/>
            <a:ext cx="6269790" cy="4737103"/>
            <a:chOff x="1470526" y="935789"/>
            <a:chExt cx="6269790" cy="4737103"/>
          </a:xfrm>
        </p:grpSpPr>
        <p:sp>
          <p:nvSpPr>
            <p:cNvPr id="5" name="Rectangle 4"/>
            <p:cNvSpPr/>
            <p:nvPr/>
          </p:nvSpPr>
          <p:spPr>
            <a:xfrm>
              <a:off x="1470526" y="935789"/>
              <a:ext cx="6269790" cy="473710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" name="Picture 3" descr="JGR_Powell-Houze_TRMM-Convection-Dynamo_F06_color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8975" y="1100892"/>
              <a:ext cx="5885793" cy="4572000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2753895" y="1189791"/>
            <a:ext cx="374316" cy="4023360"/>
          </a:xfrm>
          <a:prstGeom prst="rect">
            <a:avLst/>
          </a:prstGeom>
          <a:solidFill>
            <a:schemeClr val="bg1">
              <a:alpha val="2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43663" y="1189791"/>
            <a:ext cx="493776" cy="4023360"/>
          </a:xfrm>
          <a:prstGeom prst="rect">
            <a:avLst/>
          </a:prstGeom>
          <a:solidFill>
            <a:schemeClr val="bg1">
              <a:alpha val="2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14311" y="334212"/>
            <a:ext cx="2673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Calibri"/>
              </a:rPr>
              <a:t>Transition periods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034632" y="703546"/>
            <a:ext cx="200526" cy="486247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552709" y="692666"/>
            <a:ext cx="177800" cy="497127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t>Powell: Large-Scale Vertical Motion and MJO Onset</a:t>
            </a: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26199-171E-3F4F-9490-BD7B04396FC5}" type="datetime3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27 October 2015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76627" y="5672892"/>
            <a:ext cx="4295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prstClr val="white"/>
                </a:solidFill>
                <a:latin typeface="Calibri"/>
              </a:rPr>
              <a:t>TRMM 20dBZ echo tops: 9N–9S; 60–100E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Picture 13" descr="research.SPOL_CAM.20111008095956.cam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15198"/>
            <a:ext cx="2914311" cy="2185734"/>
          </a:xfrm>
          <a:prstGeom prst="rect">
            <a:avLst/>
          </a:prstGeom>
        </p:spPr>
      </p:pic>
      <p:pic>
        <p:nvPicPr>
          <p:cNvPr id="15" name="Picture 14" descr="research.SPOL_CAM.20111012092959.cam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46" y="-1"/>
            <a:ext cx="3124199" cy="2343150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V="1">
            <a:off x="1018424" y="4203829"/>
            <a:ext cx="1709815" cy="54610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051446" y="1666875"/>
            <a:ext cx="862867" cy="139700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5645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470526" y="935790"/>
            <a:ext cx="6269790" cy="4737103"/>
            <a:chOff x="1470526" y="935789"/>
            <a:chExt cx="6269790" cy="4737103"/>
          </a:xfrm>
        </p:grpSpPr>
        <p:sp>
          <p:nvSpPr>
            <p:cNvPr id="5" name="Rectangle 4"/>
            <p:cNvSpPr/>
            <p:nvPr/>
          </p:nvSpPr>
          <p:spPr>
            <a:xfrm>
              <a:off x="1470526" y="935789"/>
              <a:ext cx="6269790" cy="473710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" name="Picture 3" descr="JGR_Powell-Houze_TRMM-Convection-Dynamo_F06_color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8975" y="1100892"/>
              <a:ext cx="5885793" cy="4572000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2753895" y="1189791"/>
            <a:ext cx="374316" cy="4023360"/>
          </a:xfrm>
          <a:prstGeom prst="rect">
            <a:avLst/>
          </a:prstGeom>
          <a:solidFill>
            <a:schemeClr val="bg1">
              <a:alpha val="2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43663" y="1189791"/>
            <a:ext cx="493776" cy="4023360"/>
          </a:xfrm>
          <a:prstGeom prst="rect">
            <a:avLst/>
          </a:prstGeom>
          <a:solidFill>
            <a:schemeClr val="bg1">
              <a:alpha val="2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14311" y="334212"/>
            <a:ext cx="2673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Calibri"/>
              </a:rPr>
              <a:t>Transition periods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034632" y="703546"/>
            <a:ext cx="200526" cy="486247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552709" y="692666"/>
            <a:ext cx="177800" cy="497127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t>Powell: Large-Scale Vertical Motion and MJO Onset</a:t>
            </a: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26199-171E-3F4F-9490-BD7B04396FC5}" type="datetime3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27 October 2015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76627" y="5672892"/>
            <a:ext cx="4295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prstClr val="white"/>
                </a:solidFill>
                <a:latin typeface="Calibri"/>
              </a:rPr>
              <a:t>TRMM 20dBZ echo tops: 9N–9S; 60–100E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Picture 13" descr="research.SPOL_CAM.20111008095956.cam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15198"/>
            <a:ext cx="2914311" cy="2185734"/>
          </a:xfrm>
          <a:prstGeom prst="rect">
            <a:avLst/>
          </a:prstGeom>
        </p:spPr>
      </p:pic>
      <p:pic>
        <p:nvPicPr>
          <p:cNvPr id="15" name="Picture 14" descr="research.SPOL_CAM.20111012092959.cam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46" y="-1"/>
            <a:ext cx="3124199" cy="2343150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V="1">
            <a:off x="1018424" y="4203829"/>
            <a:ext cx="1709815" cy="54610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051446" y="1666875"/>
            <a:ext cx="862867" cy="139700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novembersup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979" y="4468916"/>
            <a:ext cx="2976021" cy="2232016"/>
          </a:xfrm>
          <a:prstGeom prst="rect">
            <a:avLst/>
          </a:prstGeom>
        </p:spPr>
      </p:pic>
      <p:pic>
        <p:nvPicPr>
          <p:cNvPr id="18" name="Picture 17" descr="novembertran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-1"/>
            <a:ext cx="3124200" cy="234315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H="1" flipV="1">
            <a:off x="4235775" y="3840666"/>
            <a:ext cx="2266109" cy="1059509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4629683" y="2236327"/>
            <a:ext cx="2000492" cy="111169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5196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2757"/>
            <a:ext cx="8229600" cy="4525963"/>
          </a:xfrm>
        </p:spPr>
        <p:txBody>
          <a:bodyPr/>
          <a:lstStyle/>
          <a:p>
            <a:r>
              <a:rPr lang="en-US" dirty="0" smtClean="0"/>
              <a:t>Transition periods are observed prior to MJO convective onset. </a:t>
            </a:r>
          </a:p>
          <a:p>
            <a:endParaRPr lang="en-US" dirty="0"/>
          </a:p>
          <a:p>
            <a:r>
              <a:rPr lang="en-US" dirty="0" smtClean="0"/>
              <a:t>They last 3–7 days.</a:t>
            </a:r>
          </a:p>
          <a:p>
            <a:endParaRPr lang="en-US" dirty="0" smtClean="0"/>
          </a:p>
          <a:p>
            <a:r>
              <a:rPr lang="en-US" dirty="0" smtClean="0"/>
              <a:t>During them, moderately deep cumulonimbi are prevalent.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82668-92E4-8843-BED5-046ABF924082}" type="datetime3">
              <a:rPr lang="en-US" smtClean="0"/>
              <a:t>27 October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Powell: MJO Convective Onset Dynamics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430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C19F-97C7-374B-B2D6-ABA949F8FB25}" type="datetime3">
              <a:rPr lang="en-US" smtClean="0"/>
              <a:t>27 October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Powell: MJO Convective Onset Dynamics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2968625"/>
            <a:ext cx="9144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i="1" dirty="0" smtClean="0"/>
              <a:t>Moistening by Cumulonimbi</a:t>
            </a:r>
          </a:p>
          <a:p>
            <a:pPr algn="ctr"/>
            <a:endParaRPr lang="en-US" sz="3000" i="1" dirty="0"/>
          </a:p>
          <a:p>
            <a:pPr algn="ctr"/>
            <a:r>
              <a:rPr lang="en-US" sz="3000" dirty="0" smtClean="0"/>
              <a:t>Do moderately deep clouds moisten the troposphere during transition periods, or does moistening permit cloud deepening?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351291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82668-92E4-8843-BED5-046ABF924082}" type="datetime3">
              <a:rPr lang="en-US" smtClean="0"/>
              <a:t>27 October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Powell: MJO Convective Onset Dynamics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7" descr="map_dynam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02" y="1446685"/>
            <a:ext cx="8196498" cy="380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54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1024_METEOSAT_vi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36" t="9953" r="6636" b="19299"/>
          <a:stretch/>
        </p:blipFill>
        <p:spPr>
          <a:xfrm>
            <a:off x="-640080" y="-9144"/>
            <a:ext cx="9784080" cy="69220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35321" y="6593431"/>
            <a:ext cx="2421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FFFFFF"/>
                </a:solidFill>
                <a:latin typeface="Puritan"/>
                <a:cs typeface="Puritan"/>
              </a:rPr>
              <a:t>08 UTC, 24 Oct 2011</a:t>
            </a:r>
            <a:endParaRPr lang="en-US" sz="1400" dirty="0">
              <a:solidFill>
                <a:srgbClr val="FFFFFF"/>
              </a:solidFill>
              <a:latin typeface="Puritan"/>
              <a:cs typeface="Puritan"/>
            </a:endParaRPr>
          </a:p>
        </p:txBody>
      </p:sp>
    </p:spTree>
    <p:extLst>
      <p:ext uri="{BB962C8B-B14F-4D97-AF65-F5344CB8AC3E}">
        <p14:creationId xmlns:p14="http://schemas.microsoft.com/office/powerpoint/2010/main" val="100663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1034456" y="106196"/>
            <a:ext cx="7092266" cy="6189518"/>
            <a:chOff x="1074772" y="106196"/>
            <a:chExt cx="7092266" cy="6189518"/>
          </a:xfrm>
        </p:grpSpPr>
        <p:sp>
          <p:nvSpPr>
            <p:cNvPr id="27" name="Rectangle 26"/>
            <p:cNvSpPr/>
            <p:nvPr/>
          </p:nvSpPr>
          <p:spPr>
            <a:xfrm>
              <a:off x="1074772" y="106196"/>
              <a:ext cx="7092266" cy="6129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5003374" y="118877"/>
              <a:ext cx="2863850" cy="2872228"/>
              <a:chOff x="668748" y="284555"/>
              <a:chExt cx="2863850" cy="2872228"/>
            </a:xfrm>
            <a:solidFill>
              <a:schemeClr val="tx1"/>
            </a:solidFill>
          </p:grpSpPr>
          <p:graphicFrame>
            <p:nvGraphicFramePr>
              <p:cNvPr id="14" name="Object 1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42785971"/>
                  </p:ext>
                </p:extLst>
              </p:nvPr>
            </p:nvGraphicFramePr>
            <p:xfrm>
              <a:off x="668748" y="2450345"/>
              <a:ext cx="2863850" cy="7064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81" name="Equation" r:id="rId3" imgW="1803400" imgH="444500" progId="Equation.3">
                      <p:embed/>
                    </p:oleObj>
                  </mc:Choice>
                  <mc:Fallback>
                    <p:oleObj name="Equation" r:id="rId3" imgW="1803400" imgH="4445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668748" y="2450345"/>
                            <a:ext cx="2863850" cy="70643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5"/>
              <a:srcRect t="2301" b="2301"/>
              <a:stretch/>
            </p:blipFill>
            <p:spPr>
              <a:xfrm>
                <a:off x="685801" y="284555"/>
                <a:ext cx="2292531" cy="685800"/>
              </a:xfrm>
              <a:prstGeom prst="rect">
                <a:avLst/>
              </a:prstGeom>
              <a:grpFill/>
            </p:spPr>
          </p:pic>
        </p:grpSp>
        <p:pic>
          <p:nvPicPr>
            <p:cNvPr id="19" name="Picture 18" descr="JGR_PowellHouze_Large-scale_F10_color.eps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55" t="66892" r="31471" b="-1716"/>
            <a:stretch/>
          </p:blipFill>
          <p:spPr>
            <a:xfrm>
              <a:off x="1503564" y="3211033"/>
              <a:ext cx="3127248" cy="3084681"/>
            </a:xfrm>
            <a:prstGeom prst="rect">
              <a:avLst/>
            </a:prstGeom>
          </p:spPr>
        </p:pic>
      </p:grp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7712F-92E5-B04C-B273-F38604EC22AB}" type="datetime3">
              <a:rPr lang="en-US" smtClean="0"/>
              <a:t>27 October 2015</a:t>
            </a:fld>
            <a:endParaRPr lang="en-US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20</a:t>
            </a:fld>
            <a:endParaRPr lang="en-US"/>
          </a:p>
        </p:txBody>
      </p:sp>
      <p:pic>
        <p:nvPicPr>
          <p:cNvPr id="29" name="Picture 28" descr="JGR_PowellHouze_Large-scale_F10_color.e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" t="31783" r="94907" b="33393"/>
          <a:stretch/>
        </p:blipFill>
        <p:spPr>
          <a:xfrm>
            <a:off x="4606706" y="3150565"/>
            <a:ext cx="310896" cy="3084681"/>
          </a:xfrm>
          <a:prstGeom prst="rect">
            <a:avLst/>
          </a:prstGeom>
        </p:spPr>
      </p:pic>
      <p:pic>
        <p:nvPicPr>
          <p:cNvPr id="30" name="Picture 29" descr="JGR_PowellHouze_Large-scale_F10_color.e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4" t="31783" r="94890" b="33393"/>
          <a:stretch/>
        </p:blipFill>
        <p:spPr>
          <a:xfrm>
            <a:off x="960120" y="3154680"/>
            <a:ext cx="585216" cy="3084681"/>
          </a:xfrm>
          <a:prstGeom prst="rect">
            <a:avLst/>
          </a:prstGeom>
        </p:spPr>
      </p:pic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3586446"/>
              </p:ext>
            </p:extLst>
          </p:nvPr>
        </p:nvGraphicFramePr>
        <p:xfrm>
          <a:off x="4983480" y="1496825"/>
          <a:ext cx="3076832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2" name="Equation" r:id="rId7" imgW="2108200" imgH="469900" progId="Equation.3">
                  <p:embed/>
                </p:oleObj>
              </mc:Choice>
              <mc:Fallback>
                <p:oleObj name="Equation" r:id="rId7" imgW="21082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983480" y="1496825"/>
                        <a:ext cx="3076832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62470" y="766199"/>
            <a:ext cx="2331720" cy="6858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TextBox 1"/>
          <p:cNvSpPr txBox="1"/>
          <p:nvPr/>
        </p:nvSpPr>
        <p:spPr>
          <a:xfrm>
            <a:off x="1545336" y="620017"/>
            <a:ext cx="13263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Purple = Cg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Black = Trans.</a:t>
            </a:r>
          </a:p>
          <a:p>
            <a:r>
              <a:rPr lang="en-US" sz="1600" dirty="0" smtClean="0">
                <a:solidFill>
                  <a:srgbClr val="FF6600"/>
                </a:solidFill>
              </a:rPr>
              <a:t>Red = </a:t>
            </a:r>
            <a:r>
              <a:rPr lang="en-US" sz="1600" dirty="0" err="1" smtClean="0">
                <a:solidFill>
                  <a:srgbClr val="FF6600"/>
                </a:solidFill>
              </a:rPr>
              <a:t>Cb</a:t>
            </a:r>
            <a:endParaRPr lang="en-US" sz="1600" dirty="0">
              <a:solidFill>
                <a:srgbClr val="FF6600"/>
              </a:solidFill>
            </a:endParaRPr>
          </a:p>
        </p:txBody>
      </p:sp>
      <p:pic>
        <p:nvPicPr>
          <p:cNvPr id="3" name="Picture 2" descr="JGR_PowellHouze_Large-scale_F10_color_REVISED.eps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0" t="66241" r="-358" b="-778"/>
          <a:stretch/>
        </p:blipFill>
        <p:spPr>
          <a:xfrm>
            <a:off x="4889592" y="3190040"/>
            <a:ext cx="3078400" cy="3063240"/>
          </a:xfrm>
          <a:prstGeom prst="rect">
            <a:avLst/>
          </a:prstGeom>
        </p:spPr>
      </p:pic>
      <p:pic>
        <p:nvPicPr>
          <p:cNvPr id="23" name="Picture 22" descr="JGR_PowellHouze_Large-scale_F10_color_REVISED.eps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" t="31235" r="63665" b="34228"/>
          <a:stretch/>
        </p:blipFill>
        <p:spPr>
          <a:xfrm>
            <a:off x="1214378" y="237744"/>
            <a:ext cx="3355848" cy="3063240"/>
          </a:xfrm>
          <a:prstGeom prst="rect">
            <a:avLst/>
          </a:prstGeom>
        </p:spPr>
      </p:pic>
      <p:sp>
        <p:nvSpPr>
          <p:cNvPr id="3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</p:spPr>
        <p:txBody>
          <a:bodyPr/>
          <a:lstStyle/>
          <a:p>
            <a:r>
              <a:rPr lang="en-US" dirty="0" smtClean="0"/>
              <a:t>Powell: MJO Convective Onset Dynamics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43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82668-92E4-8843-BED5-046ABF924082}" type="datetime3">
              <a:rPr lang="en-US" smtClean="0"/>
              <a:t>27 October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Powell: MJO Convective Onset Dynamics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21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736294" y="1050556"/>
            <a:ext cx="5646811" cy="4484454"/>
            <a:chOff x="1505055" y="736957"/>
            <a:chExt cx="5646811" cy="4484454"/>
          </a:xfrm>
        </p:grpSpPr>
        <p:sp>
          <p:nvSpPr>
            <p:cNvPr id="8" name="Rectangle 7"/>
            <p:cNvSpPr/>
            <p:nvPr/>
          </p:nvSpPr>
          <p:spPr>
            <a:xfrm>
              <a:off x="1520734" y="736957"/>
              <a:ext cx="5628283" cy="446877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F11_v04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5055" y="777162"/>
              <a:ext cx="5646811" cy="44442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5920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82668-92E4-8843-BED5-046ABF924082}" type="datetime3">
              <a:rPr lang="en-US" smtClean="0"/>
              <a:t>27 October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Powell: MJO Convective Onset Dynamics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22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736294" y="1050556"/>
            <a:ext cx="5646811" cy="4484454"/>
            <a:chOff x="1771574" y="1050556"/>
            <a:chExt cx="5646811" cy="4484454"/>
          </a:xfrm>
        </p:grpSpPr>
        <p:grpSp>
          <p:nvGrpSpPr>
            <p:cNvPr id="7" name="Group 6"/>
            <p:cNvGrpSpPr/>
            <p:nvPr/>
          </p:nvGrpSpPr>
          <p:grpSpPr>
            <a:xfrm>
              <a:off x="1771574" y="1050556"/>
              <a:ext cx="5646811" cy="4484454"/>
              <a:chOff x="1505055" y="736957"/>
              <a:chExt cx="5646811" cy="4484454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520734" y="736957"/>
                <a:ext cx="5628283" cy="446877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" name="Picture 8" descr="F11_v04.eps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05055" y="777162"/>
                <a:ext cx="5646811" cy="4444249"/>
              </a:xfrm>
              <a:prstGeom prst="rect">
                <a:avLst/>
              </a:prstGeom>
            </p:spPr>
          </p:pic>
        </p:grpSp>
        <p:sp>
          <p:nvSpPr>
            <p:cNvPr id="12" name="Oval 11"/>
            <p:cNvSpPr/>
            <p:nvPr/>
          </p:nvSpPr>
          <p:spPr>
            <a:xfrm>
              <a:off x="4943272" y="3117392"/>
              <a:ext cx="1546958" cy="1091612"/>
            </a:xfrm>
            <a:prstGeom prst="ellipse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  <a:noFill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2890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1034456" y="106196"/>
            <a:ext cx="7092266" cy="6189518"/>
            <a:chOff x="1074772" y="106196"/>
            <a:chExt cx="7092266" cy="6189518"/>
          </a:xfrm>
        </p:grpSpPr>
        <p:sp>
          <p:nvSpPr>
            <p:cNvPr id="27" name="Rectangle 26"/>
            <p:cNvSpPr/>
            <p:nvPr/>
          </p:nvSpPr>
          <p:spPr>
            <a:xfrm>
              <a:off x="1074772" y="106196"/>
              <a:ext cx="7092266" cy="6129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5003374" y="118877"/>
              <a:ext cx="2863850" cy="2872228"/>
              <a:chOff x="668748" y="284555"/>
              <a:chExt cx="2863850" cy="2872228"/>
            </a:xfrm>
            <a:solidFill>
              <a:schemeClr val="tx1"/>
            </a:solidFill>
          </p:grpSpPr>
          <p:graphicFrame>
            <p:nvGraphicFramePr>
              <p:cNvPr id="14" name="Object 1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00578312"/>
                  </p:ext>
                </p:extLst>
              </p:nvPr>
            </p:nvGraphicFramePr>
            <p:xfrm>
              <a:off x="668748" y="2450345"/>
              <a:ext cx="2863850" cy="7064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605" name="Equation" r:id="rId3" imgW="1803400" imgH="444500" progId="Equation.3">
                      <p:embed/>
                    </p:oleObj>
                  </mc:Choice>
                  <mc:Fallback>
                    <p:oleObj name="Equation" r:id="rId3" imgW="1803400" imgH="4445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668748" y="2450345"/>
                            <a:ext cx="2863850" cy="70643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5"/>
              <a:srcRect t="2301" b="2301"/>
              <a:stretch/>
            </p:blipFill>
            <p:spPr>
              <a:xfrm>
                <a:off x="685801" y="284555"/>
                <a:ext cx="2292531" cy="685800"/>
              </a:xfrm>
              <a:prstGeom prst="rect">
                <a:avLst/>
              </a:prstGeom>
              <a:grpFill/>
            </p:spPr>
          </p:pic>
        </p:grpSp>
        <p:pic>
          <p:nvPicPr>
            <p:cNvPr id="19" name="Picture 18" descr="JGR_PowellHouze_Large-scale_F10_color.eps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55" t="66892" r="31471" b="-1716"/>
            <a:stretch/>
          </p:blipFill>
          <p:spPr>
            <a:xfrm>
              <a:off x="1503564" y="3211033"/>
              <a:ext cx="3127248" cy="3084681"/>
            </a:xfrm>
            <a:prstGeom prst="rect">
              <a:avLst/>
            </a:prstGeom>
          </p:spPr>
        </p:pic>
      </p:grp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7712F-92E5-B04C-B273-F38604EC22AB}" type="datetime3">
              <a:rPr lang="en-US" smtClean="0"/>
              <a:t>27 October 2015</a:t>
            </a:fld>
            <a:endParaRPr lang="en-US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23</a:t>
            </a:fld>
            <a:endParaRPr lang="en-US"/>
          </a:p>
        </p:txBody>
      </p:sp>
      <p:pic>
        <p:nvPicPr>
          <p:cNvPr id="29" name="Picture 28" descr="JGR_PowellHouze_Large-scale_F10_color.e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" t="31783" r="94907" b="33393"/>
          <a:stretch/>
        </p:blipFill>
        <p:spPr>
          <a:xfrm>
            <a:off x="4606706" y="3150565"/>
            <a:ext cx="310896" cy="3084681"/>
          </a:xfrm>
          <a:prstGeom prst="rect">
            <a:avLst/>
          </a:prstGeom>
        </p:spPr>
      </p:pic>
      <p:pic>
        <p:nvPicPr>
          <p:cNvPr id="30" name="Picture 29" descr="JGR_PowellHouze_Large-scale_F10_color.e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4" t="31783" r="94890" b="33393"/>
          <a:stretch/>
        </p:blipFill>
        <p:spPr>
          <a:xfrm>
            <a:off x="960120" y="3154680"/>
            <a:ext cx="585216" cy="3084681"/>
          </a:xfrm>
          <a:prstGeom prst="rect">
            <a:avLst/>
          </a:prstGeom>
        </p:spPr>
      </p:pic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1466502"/>
              </p:ext>
            </p:extLst>
          </p:nvPr>
        </p:nvGraphicFramePr>
        <p:xfrm>
          <a:off x="4983480" y="1496825"/>
          <a:ext cx="3076832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6" name="Equation" r:id="rId7" imgW="2108200" imgH="469900" progId="Equation.3">
                  <p:embed/>
                </p:oleObj>
              </mc:Choice>
              <mc:Fallback>
                <p:oleObj name="Equation" r:id="rId7" imgW="21082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983480" y="1496825"/>
                        <a:ext cx="3076832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62470" y="766199"/>
            <a:ext cx="2331720" cy="6858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TextBox 1"/>
          <p:cNvSpPr txBox="1"/>
          <p:nvPr/>
        </p:nvSpPr>
        <p:spPr>
          <a:xfrm>
            <a:off x="1545336" y="620017"/>
            <a:ext cx="13263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Purple = Cg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Black = Trans.</a:t>
            </a:r>
          </a:p>
          <a:p>
            <a:r>
              <a:rPr lang="en-US" sz="1600" dirty="0" smtClean="0">
                <a:solidFill>
                  <a:srgbClr val="FF6600"/>
                </a:solidFill>
              </a:rPr>
              <a:t>Red = </a:t>
            </a:r>
            <a:r>
              <a:rPr lang="en-US" sz="1600" dirty="0" err="1" smtClean="0">
                <a:solidFill>
                  <a:srgbClr val="FF6600"/>
                </a:solidFill>
              </a:rPr>
              <a:t>Cb</a:t>
            </a:r>
            <a:endParaRPr lang="en-US" sz="1600" dirty="0">
              <a:solidFill>
                <a:srgbClr val="FF6600"/>
              </a:solidFill>
            </a:endParaRPr>
          </a:p>
        </p:txBody>
      </p:sp>
      <p:pic>
        <p:nvPicPr>
          <p:cNvPr id="3" name="Picture 2" descr="JGR_PowellHouze_Large-scale_F10_color_REVISED.eps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0" t="66241" r="-358" b="-778"/>
          <a:stretch/>
        </p:blipFill>
        <p:spPr>
          <a:xfrm>
            <a:off x="4889592" y="3190040"/>
            <a:ext cx="3078400" cy="3063240"/>
          </a:xfrm>
          <a:prstGeom prst="rect">
            <a:avLst/>
          </a:prstGeom>
        </p:spPr>
      </p:pic>
      <p:pic>
        <p:nvPicPr>
          <p:cNvPr id="23" name="Picture 22" descr="JGR_PowellHouze_Large-scale_F10_color_REVISED.eps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" t="31235" r="63665" b="34228"/>
          <a:stretch/>
        </p:blipFill>
        <p:spPr>
          <a:xfrm>
            <a:off x="1214378" y="237744"/>
            <a:ext cx="3355848" cy="3063240"/>
          </a:xfrm>
          <a:prstGeom prst="rect">
            <a:avLst/>
          </a:prstGeom>
        </p:spPr>
      </p:pic>
      <p:sp>
        <p:nvSpPr>
          <p:cNvPr id="3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</p:spPr>
        <p:txBody>
          <a:bodyPr/>
          <a:lstStyle/>
          <a:p>
            <a:r>
              <a:rPr lang="en-US" dirty="0" smtClean="0"/>
              <a:t>Powell: MJO Convective Onset Dynamics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861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1034456" y="106196"/>
            <a:ext cx="7092266" cy="6189518"/>
            <a:chOff x="1074772" y="106196"/>
            <a:chExt cx="7092266" cy="6189518"/>
          </a:xfrm>
        </p:grpSpPr>
        <p:sp>
          <p:nvSpPr>
            <p:cNvPr id="27" name="Rectangle 26"/>
            <p:cNvSpPr/>
            <p:nvPr/>
          </p:nvSpPr>
          <p:spPr>
            <a:xfrm>
              <a:off x="1074772" y="106196"/>
              <a:ext cx="7092266" cy="6129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5003374" y="118877"/>
              <a:ext cx="2863850" cy="2872228"/>
              <a:chOff x="668748" y="284555"/>
              <a:chExt cx="2863850" cy="2872228"/>
            </a:xfrm>
            <a:solidFill>
              <a:schemeClr val="tx1"/>
            </a:solidFill>
          </p:grpSpPr>
          <p:graphicFrame>
            <p:nvGraphicFramePr>
              <p:cNvPr id="14" name="Object 1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53134632"/>
                  </p:ext>
                </p:extLst>
              </p:nvPr>
            </p:nvGraphicFramePr>
            <p:xfrm>
              <a:off x="668748" y="2450345"/>
              <a:ext cx="2863850" cy="7064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5629" name="Equation" r:id="rId3" imgW="1803400" imgH="444500" progId="Equation.3">
                      <p:embed/>
                    </p:oleObj>
                  </mc:Choice>
                  <mc:Fallback>
                    <p:oleObj name="Equation" r:id="rId3" imgW="1803400" imgH="4445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668748" y="2450345"/>
                            <a:ext cx="2863850" cy="70643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5"/>
              <a:srcRect t="2301" b="2301"/>
              <a:stretch/>
            </p:blipFill>
            <p:spPr>
              <a:xfrm>
                <a:off x="685801" y="284555"/>
                <a:ext cx="2292531" cy="685800"/>
              </a:xfrm>
              <a:prstGeom prst="rect">
                <a:avLst/>
              </a:prstGeom>
              <a:grpFill/>
            </p:spPr>
          </p:pic>
        </p:grpSp>
        <p:pic>
          <p:nvPicPr>
            <p:cNvPr id="19" name="Picture 18" descr="JGR_PowellHouze_Large-scale_F10_color.eps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55" t="66892" r="31471" b="-1716"/>
            <a:stretch/>
          </p:blipFill>
          <p:spPr>
            <a:xfrm>
              <a:off x="1503564" y="3211033"/>
              <a:ext cx="3127248" cy="3084681"/>
            </a:xfrm>
            <a:prstGeom prst="rect">
              <a:avLst/>
            </a:prstGeom>
          </p:spPr>
        </p:pic>
      </p:grp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7712F-92E5-B04C-B273-F38604EC22AB}" type="datetime3">
              <a:rPr lang="en-US" smtClean="0"/>
              <a:t>27 October 2015</a:t>
            </a:fld>
            <a:endParaRPr lang="en-US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24</a:t>
            </a:fld>
            <a:endParaRPr lang="en-US"/>
          </a:p>
        </p:txBody>
      </p:sp>
      <p:pic>
        <p:nvPicPr>
          <p:cNvPr id="29" name="Picture 28" descr="JGR_PowellHouze_Large-scale_F10_color.e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" t="31783" r="94907" b="33393"/>
          <a:stretch/>
        </p:blipFill>
        <p:spPr>
          <a:xfrm>
            <a:off x="4606706" y="3150565"/>
            <a:ext cx="310896" cy="3084681"/>
          </a:xfrm>
          <a:prstGeom prst="rect">
            <a:avLst/>
          </a:prstGeom>
        </p:spPr>
      </p:pic>
      <p:pic>
        <p:nvPicPr>
          <p:cNvPr id="30" name="Picture 29" descr="JGR_PowellHouze_Large-scale_F10_color.e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4" t="31783" r="94890" b="33393"/>
          <a:stretch/>
        </p:blipFill>
        <p:spPr>
          <a:xfrm>
            <a:off x="960120" y="3154680"/>
            <a:ext cx="585216" cy="3084681"/>
          </a:xfrm>
          <a:prstGeom prst="rect">
            <a:avLst/>
          </a:prstGeom>
        </p:spPr>
      </p:pic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0087378"/>
              </p:ext>
            </p:extLst>
          </p:nvPr>
        </p:nvGraphicFramePr>
        <p:xfrm>
          <a:off x="4983480" y="1496825"/>
          <a:ext cx="3076832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0" name="Equation" r:id="rId7" imgW="2108200" imgH="469900" progId="Equation.3">
                  <p:embed/>
                </p:oleObj>
              </mc:Choice>
              <mc:Fallback>
                <p:oleObj name="Equation" r:id="rId7" imgW="21082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983480" y="1496825"/>
                        <a:ext cx="3076832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62470" y="766199"/>
            <a:ext cx="2331720" cy="6858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TextBox 1"/>
          <p:cNvSpPr txBox="1"/>
          <p:nvPr/>
        </p:nvSpPr>
        <p:spPr>
          <a:xfrm>
            <a:off x="1545336" y="620017"/>
            <a:ext cx="13263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Purple = Cg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Black = Trans.</a:t>
            </a:r>
          </a:p>
          <a:p>
            <a:r>
              <a:rPr lang="en-US" sz="1600" dirty="0" smtClean="0">
                <a:solidFill>
                  <a:srgbClr val="FF6600"/>
                </a:solidFill>
              </a:rPr>
              <a:t>Red = </a:t>
            </a:r>
            <a:r>
              <a:rPr lang="en-US" sz="1600" dirty="0" err="1" smtClean="0">
                <a:solidFill>
                  <a:srgbClr val="FF6600"/>
                </a:solidFill>
              </a:rPr>
              <a:t>Cb</a:t>
            </a:r>
            <a:endParaRPr lang="en-US" sz="1600" dirty="0">
              <a:solidFill>
                <a:srgbClr val="FF6600"/>
              </a:solidFill>
            </a:endParaRPr>
          </a:p>
        </p:txBody>
      </p:sp>
      <p:pic>
        <p:nvPicPr>
          <p:cNvPr id="3" name="Picture 2" descr="JGR_PowellHouze_Large-scale_F10_color_REVISED.eps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0" t="66241" r="-358" b="-778"/>
          <a:stretch/>
        </p:blipFill>
        <p:spPr>
          <a:xfrm>
            <a:off x="4889592" y="3190040"/>
            <a:ext cx="3078400" cy="3063240"/>
          </a:xfrm>
          <a:prstGeom prst="rect">
            <a:avLst/>
          </a:prstGeom>
        </p:spPr>
      </p:pic>
      <p:pic>
        <p:nvPicPr>
          <p:cNvPr id="23" name="Picture 22" descr="JGR_PowellHouze_Large-scale_F10_color_REVISED.eps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" t="31235" r="63665" b="34228"/>
          <a:stretch/>
        </p:blipFill>
        <p:spPr>
          <a:xfrm>
            <a:off x="1214378" y="237744"/>
            <a:ext cx="3355848" cy="3063240"/>
          </a:xfrm>
          <a:prstGeom prst="rect">
            <a:avLst/>
          </a:prstGeom>
        </p:spPr>
      </p:pic>
      <p:sp>
        <p:nvSpPr>
          <p:cNvPr id="3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</p:spPr>
        <p:txBody>
          <a:bodyPr/>
          <a:lstStyle/>
          <a:p>
            <a:r>
              <a:rPr lang="en-US" dirty="0" smtClean="0"/>
              <a:t>Powell: MJO Convective Onset Dynamics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192208" y="2284667"/>
            <a:ext cx="272876" cy="7064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6511220" y="2284667"/>
            <a:ext cx="1315688" cy="706438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983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r>
              <a:rPr lang="en-US" dirty="0" smtClean="0"/>
              <a:t>Yes, moderately deep clouds do moisten the troposphere below 500 </a:t>
            </a:r>
            <a:r>
              <a:rPr lang="en-US" dirty="0" err="1" smtClean="0"/>
              <a:t>hPa</a:t>
            </a:r>
            <a:r>
              <a:rPr lang="en-US" dirty="0" smtClean="0"/>
              <a:t> prior to onset.</a:t>
            </a:r>
          </a:p>
          <a:p>
            <a:endParaRPr lang="en-US" dirty="0"/>
          </a:p>
          <a:p>
            <a:r>
              <a:rPr lang="en-US" dirty="0" smtClean="0"/>
              <a:t>Upward redistribution of water vapor appears to be primary mechanism.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82668-92E4-8843-BED5-046ABF924082}" type="datetime3">
              <a:rPr lang="en-US" smtClean="0"/>
              <a:t>27 October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Powell: MJO Convective Onset Dynamics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609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C19F-97C7-374B-B2D6-ABA949F8FB25}" type="datetime3">
              <a:rPr lang="en-US" smtClean="0"/>
              <a:t>27 October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Powell: MJO Convective Onset Dynamics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26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2968625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i="1" dirty="0" smtClean="0"/>
              <a:t>The Circumnavigating MJO (Kelvin wave?)</a:t>
            </a:r>
          </a:p>
          <a:p>
            <a:pPr algn="ctr"/>
            <a:endParaRPr lang="en-US" sz="3000" i="1" dirty="0"/>
          </a:p>
          <a:p>
            <a:pPr algn="ctr"/>
            <a:r>
              <a:rPr lang="en-US" sz="3000" dirty="0" smtClean="0"/>
              <a:t>How does LS upper-tropospheric divergence relate to convection rooted in a warm,</a:t>
            </a:r>
            <a:r>
              <a:rPr lang="en-US" sz="3000" dirty="0"/>
              <a:t> </a:t>
            </a:r>
            <a:r>
              <a:rPr lang="en-US" sz="3000" dirty="0" smtClean="0"/>
              <a:t>moist boundary layer?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731839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B11F6-9155-4449-A4D7-583E3040EC7E}" type="datetime3">
              <a:rPr lang="en-US" smtClean="0"/>
              <a:t>27 October 2015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27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580390" y="46560"/>
            <a:ext cx="4121342" cy="6714605"/>
            <a:chOff x="2774574" y="152400"/>
            <a:chExt cx="4122936" cy="6863464"/>
          </a:xfrm>
        </p:grpSpPr>
        <p:sp>
          <p:nvSpPr>
            <p:cNvPr id="8" name="Rectangle 7"/>
            <p:cNvSpPr/>
            <p:nvPr/>
          </p:nvSpPr>
          <p:spPr>
            <a:xfrm>
              <a:off x="2776168" y="152400"/>
              <a:ext cx="4121342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JGR_PowellHouze_Large-scale_F02_color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4574" y="157864"/>
              <a:ext cx="4121342" cy="6858000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7050637" y="330746"/>
            <a:ext cx="1934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Powell and </a:t>
            </a:r>
            <a:r>
              <a:rPr lang="en-US" dirty="0" err="1" smtClean="0"/>
              <a:t>Houze</a:t>
            </a:r>
            <a:r>
              <a:rPr lang="en-US" dirty="0" smtClean="0"/>
              <a:t> (2015b)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291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2581983" y="46560"/>
            <a:ext cx="4119749" cy="67092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B11F6-9155-4449-A4D7-583E3040EC7E}" type="datetime3">
              <a:rPr lang="en-US" smtClean="0"/>
              <a:t>27 October 2015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 descr="JGR_PowellHouze_Large-scale_F02_colo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390" y="51905"/>
            <a:ext cx="4119749" cy="67092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50637" y="330746"/>
            <a:ext cx="1934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Powell and </a:t>
            </a:r>
            <a:r>
              <a:rPr lang="en-US" dirty="0" err="1" smtClean="0"/>
              <a:t>Houze</a:t>
            </a:r>
            <a:r>
              <a:rPr lang="en-US" dirty="0" smtClean="0"/>
              <a:t> (2015b)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307988" y="1097594"/>
            <a:ext cx="1050404" cy="5644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307988" y="2320626"/>
            <a:ext cx="1050404" cy="2038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307988" y="3162942"/>
            <a:ext cx="1050404" cy="2038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307988" y="3723020"/>
            <a:ext cx="1050404" cy="2038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307988" y="4751013"/>
            <a:ext cx="1050404" cy="378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307988" y="6085393"/>
            <a:ext cx="1050404" cy="2038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9233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1C603-D76B-8A49-9A26-90776761C17B}" type="datetime3">
              <a:rPr lang="en-US" smtClean="0"/>
              <a:t>27 October 2015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29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81983" y="46560"/>
            <a:ext cx="4128735" cy="6720001"/>
            <a:chOff x="2581983" y="46560"/>
            <a:chExt cx="4128735" cy="6720001"/>
          </a:xfrm>
        </p:grpSpPr>
        <p:sp>
          <p:nvSpPr>
            <p:cNvPr id="14" name="Rectangle 13"/>
            <p:cNvSpPr/>
            <p:nvPr/>
          </p:nvSpPr>
          <p:spPr>
            <a:xfrm>
              <a:off x="2581983" y="46560"/>
              <a:ext cx="4119749" cy="67092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F05_v07-01.eps"/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6774" y="54865"/>
              <a:ext cx="4123944" cy="6711696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3057646" y="6104452"/>
              <a:ext cx="2680240" cy="369332"/>
            </a:xfrm>
            <a:prstGeom prst="rect">
              <a:avLst/>
            </a:prstGeom>
            <a:solidFill>
              <a:schemeClr val="tx1">
                <a:alpha val="64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Smoothed </a:t>
              </a:r>
              <a:r>
                <a:rPr lang="en-US" i="1" dirty="0" err="1" smtClean="0">
                  <a:solidFill>
                    <a:schemeClr val="bg1"/>
                  </a:solidFill>
                </a:rPr>
                <a:t>ω</a:t>
              </a:r>
              <a:r>
                <a:rPr lang="en-US" i="1" dirty="0" smtClean="0">
                  <a:solidFill>
                    <a:schemeClr val="bg1"/>
                  </a:solidFill>
                </a:rPr>
                <a:t>′</a:t>
              </a:r>
              <a:r>
                <a:rPr lang="en-US" dirty="0" smtClean="0">
                  <a:solidFill>
                    <a:schemeClr val="bg1"/>
                  </a:solidFill>
                </a:rPr>
                <a:t>: Wave# ≤1.5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307988" y="330746"/>
            <a:ext cx="5677275" cy="4799067"/>
            <a:chOff x="3307988" y="330746"/>
            <a:chExt cx="5677275" cy="4799067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3307988" y="1097594"/>
              <a:ext cx="1050404" cy="56447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3307988" y="2320626"/>
              <a:ext cx="1050404" cy="20383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3307988" y="3162942"/>
              <a:ext cx="1050404" cy="20383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3307988" y="3723020"/>
              <a:ext cx="1050404" cy="20383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3307988" y="4751013"/>
              <a:ext cx="1050404" cy="3788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7050637" y="330746"/>
              <a:ext cx="19346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Powell and </a:t>
              </a:r>
              <a:r>
                <a:rPr lang="en-US" dirty="0" err="1" smtClean="0"/>
                <a:t>Houze</a:t>
              </a:r>
              <a:r>
                <a:rPr lang="en-US" dirty="0" smtClean="0"/>
                <a:t> (2015b)</a:t>
              </a: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747306" y="45387"/>
            <a:ext cx="4123944" cy="6721173"/>
            <a:chOff x="4989823" y="0"/>
            <a:chExt cx="4154051" cy="6867684"/>
          </a:xfrm>
        </p:grpSpPr>
        <p:sp>
          <p:nvSpPr>
            <p:cNvPr id="26" name="Rectangle 25"/>
            <p:cNvSpPr/>
            <p:nvPr/>
          </p:nvSpPr>
          <p:spPr>
            <a:xfrm>
              <a:off x="4989823" y="0"/>
              <a:ext cx="4154051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JGR_PowellHouze_Large-scale_F01_color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9673" y="9684"/>
              <a:ext cx="4119147" cy="6858000"/>
            </a:xfrm>
            <a:prstGeom prst="rect">
              <a:avLst/>
            </a:prstGeom>
            <a:ln w="25400">
              <a:noFill/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5439024" y="6209092"/>
              <a:ext cx="2214565" cy="369332"/>
            </a:xfrm>
            <a:prstGeom prst="rect">
              <a:avLst/>
            </a:prstGeom>
            <a:solidFill>
              <a:schemeClr val="tx1">
                <a:alpha val="61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3B42 Precipitation</a:t>
              </a:r>
              <a:endParaRPr lang="en-US" i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1452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5644E-6 2.04819E-6 L -0.24348 -0.000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74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20107_METEOSAT_vi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65" t="9973" r="6665" b="19306"/>
          <a:stretch/>
        </p:blipFill>
        <p:spPr>
          <a:xfrm>
            <a:off x="-644080" y="-10920"/>
            <a:ext cx="9788080" cy="69220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35321" y="6593431"/>
            <a:ext cx="2421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FFFFFF"/>
                </a:solidFill>
                <a:latin typeface="Puritan"/>
                <a:cs typeface="Puritan"/>
              </a:rPr>
              <a:t>08 UTC, 7 Jan 2012</a:t>
            </a:r>
            <a:endParaRPr lang="en-US" sz="1400" dirty="0">
              <a:solidFill>
                <a:srgbClr val="FFFFFF"/>
              </a:solidFill>
              <a:latin typeface="Puritan"/>
              <a:cs typeface="Puritan"/>
            </a:endParaRPr>
          </a:p>
        </p:txBody>
      </p:sp>
    </p:spTree>
    <p:extLst>
      <p:ext uri="{BB962C8B-B14F-4D97-AF65-F5344CB8AC3E}">
        <p14:creationId xmlns:p14="http://schemas.microsoft.com/office/powerpoint/2010/main" val="1338512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4747306" y="45387"/>
            <a:ext cx="4123944" cy="6721173"/>
            <a:chOff x="4989823" y="0"/>
            <a:chExt cx="4154051" cy="6867684"/>
          </a:xfrm>
        </p:grpSpPr>
        <p:sp>
          <p:nvSpPr>
            <p:cNvPr id="18" name="Rectangle 17"/>
            <p:cNvSpPr/>
            <p:nvPr/>
          </p:nvSpPr>
          <p:spPr>
            <a:xfrm>
              <a:off x="4989823" y="0"/>
              <a:ext cx="4154051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 descr="JGR_PowellHouze_Large-scale_F01_color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9673" y="9684"/>
              <a:ext cx="4119147" cy="6858000"/>
            </a:xfrm>
            <a:prstGeom prst="rect">
              <a:avLst/>
            </a:prstGeom>
            <a:ln w="25400">
              <a:noFill/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5439024" y="6209092"/>
              <a:ext cx="2214565" cy="369332"/>
            </a:xfrm>
            <a:prstGeom prst="rect">
              <a:avLst/>
            </a:prstGeom>
            <a:solidFill>
              <a:schemeClr val="tx1">
                <a:alpha val="61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3B42 Precipitation</a:t>
              </a:r>
              <a:endParaRPr lang="en-US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1C603-D76B-8A49-9A26-90776761C17B}" type="datetime3">
              <a:rPr lang="en-US" smtClean="0"/>
              <a:t>27 October 2015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30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229168" y="1092653"/>
            <a:ext cx="3044952" cy="386051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229168" y="2295263"/>
            <a:ext cx="3044952" cy="194487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68508" y="1079825"/>
            <a:ext cx="3035808" cy="386051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1292" y="2295263"/>
            <a:ext cx="3035754" cy="194487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358375" y="45720"/>
            <a:ext cx="4128735" cy="6720001"/>
            <a:chOff x="2581983" y="46560"/>
            <a:chExt cx="4128735" cy="6720001"/>
          </a:xfrm>
        </p:grpSpPr>
        <p:sp>
          <p:nvSpPr>
            <p:cNvPr id="27" name="Rectangle 26"/>
            <p:cNvSpPr/>
            <p:nvPr/>
          </p:nvSpPr>
          <p:spPr>
            <a:xfrm>
              <a:off x="2581983" y="46560"/>
              <a:ext cx="4119749" cy="67092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F05_v07-01.eps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6774" y="54865"/>
              <a:ext cx="4123944" cy="6711696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29" name="TextBox 28"/>
            <p:cNvSpPr txBox="1"/>
            <p:nvPr/>
          </p:nvSpPr>
          <p:spPr>
            <a:xfrm>
              <a:off x="3057646" y="6104452"/>
              <a:ext cx="2680240" cy="369332"/>
            </a:xfrm>
            <a:prstGeom prst="rect">
              <a:avLst/>
            </a:prstGeom>
            <a:solidFill>
              <a:schemeClr val="tx1">
                <a:alpha val="64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Smoothed </a:t>
              </a:r>
              <a:r>
                <a:rPr lang="en-US" i="1" dirty="0" err="1" smtClean="0">
                  <a:solidFill>
                    <a:schemeClr val="bg1"/>
                  </a:solidFill>
                </a:rPr>
                <a:t>ω</a:t>
              </a:r>
              <a:r>
                <a:rPr lang="en-US" i="1" dirty="0" smtClean="0">
                  <a:solidFill>
                    <a:schemeClr val="bg1"/>
                  </a:solidFill>
                </a:rPr>
                <a:t>′</a:t>
              </a:r>
              <a:r>
                <a:rPr lang="en-US" dirty="0" smtClean="0">
                  <a:solidFill>
                    <a:schemeClr val="bg1"/>
                  </a:solidFill>
                </a:rPr>
                <a:t>: Wave# ≤1.5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821208" y="1109001"/>
            <a:ext cx="2999232" cy="386051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821208" y="2295263"/>
            <a:ext cx="2999232" cy="194487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0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82668-92E4-8843-BED5-046ABF924082}" type="datetime3">
              <a:rPr lang="en-US" smtClean="0"/>
              <a:t>27 October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Powell: MJO Convective Onset Dynamics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31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8093" y="1654210"/>
            <a:ext cx="982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Wave # ≤ 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8092" y="4597182"/>
            <a:ext cx="982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Wave # ≤ 1.5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727145" y="41403"/>
            <a:ext cx="455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ω</a:t>
            </a:r>
            <a:r>
              <a:rPr lang="en-US" i="1" dirty="0" smtClean="0"/>
              <a:t>′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6959187" y="41403"/>
            <a:ext cx="455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u</a:t>
            </a:r>
            <a:r>
              <a:rPr lang="en-US" i="1" dirty="0" smtClean="0"/>
              <a:t>′</a:t>
            </a:r>
            <a:endParaRPr lang="en-US" i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1103634" y="524459"/>
            <a:ext cx="7905893" cy="5683512"/>
            <a:chOff x="1164106" y="786487"/>
            <a:chExt cx="7905893" cy="5683512"/>
          </a:xfrm>
        </p:grpSpPr>
        <p:sp>
          <p:nvSpPr>
            <p:cNvPr id="12" name="Rectangle 11"/>
            <p:cNvSpPr/>
            <p:nvPr/>
          </p:nvSpPr>
          <p:spPr>
            <a:xfrm>
              <a:off x="1164106" y="826799"/>
              <a:ext cx="7864805" cy="5643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F06_v04-01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4106" y="786487"/>
              <a:ext cx="4046411" cy="5643200"/>
            </a:xfrm>
            <a:prstGeom prst="rect">
              <a:avLst/>
            </a:prstGeom>
          </p:spPr>
        </p:pic>
        <p:pic>
          <p:nvPicPr>
            <p:cNvPr id="14" name="Picture 13" descr="F07_v03-01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0301" y="877991"/>
              <a:ext cx="3799698" cy="55920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7567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82668-92E4-8843-BED5-046ABF924082}" type="datetime3">
              <a:rPr lang="en-US" smtClean="0"/>
              <a:t>27 October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Powell: MJO Convective Onset Dynamics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32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23214" y="3108099"/>
            <a:ext cx="7338095" cy="31957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532888" y="86677"/>
            <a:ext cx="4137524" cy="3047491"/>
            <a:chOff x="2452305" y="86677"/>
            <a:chExt cx="4137524" cy="3047490"/>
          </a:xfrm>
        </p:grpSpPr>
        <p:pic>
          <p:nvPicPr>
            <p:cNvPr id="9" name="Picture 8" descr="Fig06b_V2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2305" y="86677"/>
              <a:ext cx="4137524" cy="3047490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>
              <a:off x="4964545" y="169333"/>
              <a:ext cx="0" cy="2706624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601246" y="167793"/>
              <a:ext cx="0" cy="2706624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4798028" y="2576422"/>
              <a:ext cx="391661" cy="276999"/>
            </a:xfrm>
            <a:prstGeom prst="rect">
              <a:avLst/>
            </a:prstGeom>
            <a:solidFill>
              <a:srgbClr val="FFFFFF">
                <a:alpha val="75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</a:rPr>
                <a:t>Cg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321090" y="2575724"/>
              <a:ext cx="571825" cy="276999"/>
            </a:xfrm>
            <a:prstGeom prst="rect">
              <a:avLst/>
            </a:prstGeom>
            <a:solidFill>
              <a:srgbClr val="FFFFFF">
                <a:alpha val="75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</a:rPr>
                <a:t>Trans.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45913" y="3223457"/>
            <a:ext cx="7490144" cy="3049063"/>
            <a:chOff x="930235" y="3254816"/>
            <a:chExt cx="7490144" cy="3049062"/>
          </a:xfrm>
        </p:grpSpPr>
        <p:pic>
          <p:nvPicPr>
            <p:cNvPr id="15" name="Picture 14" descr="F12_v02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235" y="3254816"/>
              <a:ext cx="3730712" cy="3033383"/>
            </a:xfrm>
            <a:prstGeom prst="rect">
              <a:avLst/>
            </a:prstGeom>
          </p:spPr>
        </p:pic>
        <p:pic>
          <p:nvPicPr>
            <p:cNvPr id="16" name="Picture 15" descr="F13_v03.eps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0" r="-4070"/>
            <a:stretch/>
          </p:blipFill>
          <p:spPr>
            <a:xfrm>
              <a:off x="4656922" y="3286175"/>
              <a:ext cx="3763457" cy="30177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1079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2090"/>
            <a:ext cx="8229600" cy="4525963"/>
          </a:xfrm>
        </p:spPr>
        <p:txBody>
          <a:bodyPr/>
          <a:lstStyle/>
          <a:p>
            <a:r>
              <a:rPr lang="en-US" dirty="0" smtClean="0"/>
              <a:t>Global </a:t>
            </a:r>
            <a:r>
              <a:rPr lang="en-US" dirty="0"/>
              <a:t>v</a:t>
            </a:r>
            <a:r>
              <a:rPr lang="en-US" dirty="0" smtClean="0"/>
              <a:t>elocity potential/zonal wind anomalies strongest in upper troposphere, but accompanied </a:t>
            </a:r>
            <a:r>
              <a:rPr lang="en-US" dirty="0" smtClean="0"/>
              <a:t>by deep vertical velocity anomalies.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Reduction </a:t>
            </a:r>
            <a:r>
              <a:rPr lang="en-US" dirty="0" smtClean="0"/>
              <a:t>in large-scale </a:t>
            </a:r>
            <a:r>
              <a:rPr lang="en-US" dirty="0" smtClean="0"/>
              <a:t>subsidence </a:t>
            </a:r>
            <a:r>
              <a:rPr lang="en-US" dirty="0" smtClean="0"/>
              <a:t>steepens lapse rate/cools environment below 500 </a:t>
            </a:r>
            <a:r>
              <a:rPr lang="en-US" dirty="0" err="1" smtClean="0"/>
              <a:t>hPa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82668-92E4-8843-BED5-046ABF924082}" type="datetime3">
              <a:rPr lang="en-US" smtClean="0"/>
              <a:t>27 October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Powell: MJO Convective Onset Dynamics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2230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E140-0F85-CD47-A329-59CA1FE4484E}" type="datetime3">
              <a:rPr lang="en-US" smtClean="0"/>
              <a:t>27 October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Powell: MJO Convective Onset Dynamics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34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6960" y="2968625"/>
            <a:ext cx="8686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i="1" dirty="0" smtClean="0"/>
              <a:t>Updraft Buoyancy within and Moistening by Simulated Cumulonimbi</a:t>
            </a:r>
          </a:p>
          <a:p>
            <a:pPr algn="ctr"/>
            <a:endParaRPr lang="en-US" sz="3000" i="1" dirty="0"/>
          </a:p>
          <a:p>
            <a:pPr algn="ctr"/>
            <a:r>
              <a:rPr lang="en-US" sz="3000" dirty="0" smtClean="0"/>
              <a:t>What causes sudden onset of transition periods? 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351291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82668-92E4-8843-BED5-046ABF924082}" type="datetime3">
              <a:rPr lang="en-US" smtClean="0"/>
              <a:t>27 October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Powell: MJO Convective Onset Dynamics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35</a:t>
            </a:fld>
            <a:endParaRPr lang="en-US"/>
          </a:p>
        </p:txBody>
      </p:sp>
      <p:pic>
        <p:nvPicPr>
          <p:cNvPr id="7" name="Picture 6" descr="F01_v01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844" y="318007"/>
            <a:ext cx="5251364" cy="586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69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WRF (V3.5.1) Specifications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1–20 October and 4–20 November</a:t>
            </a:r>
          </a:p>
          <a:p>
            <a:r>
              <a:rPr lang="en-US" dirty="0"/>
              <a:t>ERA-I forcing with NOAA RTG High-Res SST </a:t>
            </a:r>
          </a:p>
          <a:p>
            <a:r>
              <a:rPr lang="en-US" dirty="0"/>
              <a:t>2km </a:t>
            </a:r>
            <a:r>
              <a:rPr lang="en-US" dirty="0" smtClean="0"/>
              <a:t>grid spacing, </a:t>
            </a:r>
            <a:r>
              <a:rPr lang="en-US" dirty="0"/>
              <a:t>38 vertical levels</a:t>
            </a:r>
          </a:p>
          <a:p>
            <a:r>
              <a:rPr lang="en-US" dirty="0"/>
              <a:t>Microphysics: Thompson</a:t>
            </a:r>
          </a:p>
          <a:p>
            <a:r>
              <a:rPr lang="en-US" dirty="0" smtClean="0"/>
              <a:t>Radiation: RRTMG</a:t>
            </a:r>
            <a:endParaRPr lang="en-US" dirty="0"/>
          </a:p>
          <a:p>
            <a:r>
              <a:rPr lang="en-US" dirty="0"/>
              <a:t>PBL: MYJ</a:t>
            </a:r>
          </a:p>
          <a:p>
            <a:r>
              <a:rPr lang="en-US" dirty="0" err="1"/>
              <a:t>Monin-Obukhov</a:t>
            </a:r>
            <a:r>
              <a:rPr lang="en-US" dirty="0"/>
              <a:t> surface layer physics</a:t>
            </a:r>
          </a:p>
          <a:p>
            <a:r>
              <a:rPr lang="en-US" dirty="0"/>
              <a:t>Noah LSM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82668-92E4-8843-BED5-046ABF924082}" type="datetime3">
              <a:rPr lang="en-US" smtClean="0"/>
              <a:t>27 October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Powell: MJO Convective Onset Dynamics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0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54639" y="528475"/>
            <a:ext cx="6020408" cy="532282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82668-92E4-8843-BED5-046ABF924082}" type="datetime3">
              <a:rPr lang="en-US" smtClean="0"/>
              <a:t>27 October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Powell: MJO Convective Onset Dynamics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37</a:t>
            </a:fld>
            <a:endParaRPr lang="en-US"/>
          </a:p>
        </p:txBody>
      </p:sp>
      <p:pic>
        <p:nvPicPr>
          <p:cNvPr id="2" name="Picture 1" descr="F02_v01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39" y="528475"/>
            <a:ext cx="5998464" cy="2596896"/>
          </a:xfrm>
          <a:prstGeom prst="rect">
            <a:avLst/>
          </a:prstGeom>
        </p:spPr>
      </p:pic>
      <p:pic>
        <p:nvPicPr>
          <p:cNvPr id="3" name="Picture 2" descr="F03_v01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783" y="3105051"/>
            <a:ext cx="5922264" cy="274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4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54639" y="528475"/>
            <a:ext cx="6020408" cy="532282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82668-92E4-8843-BED5-046ABF924082}" type="datetime3">
              <a:rPr lang="en-US" smtClean="0"/>
              <a:t>27 October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Powell: MJO Convective Onset Dynamics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38</a:t>
            </a:fld>
            <a:endParaRPr lang="en-US"/>
          </a:p>
        </p:txBody>
      </p:sp>
      <p:pic>
        <p:nvPicPr>
          <p:cNvPr id="2" name="Picture 1" descr="F02_v01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39" y="528475"/>
            <a:ext cx="5998464" cy="2596896"/>
          </a:xfrm>
          <a:prstGeom prst="rect">
            <a:avLst/>
          </a:prstGeom>
        </p:spPr>
      </p:pic>
      <p:pic>
        <p:nvPicPr>
          <p:cNvPr id="3" name="Picture 2" descr="F03_v01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783" y="3105051"/>
            <a:ext cx="5922264" cy="27462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05370" y="603740"/>
            <a:ext cx="526954" cy="4940951"/>
          </a:xfrm>
          <a:prstGeom prst="rect">
            <a:avLst/>
          </a:prstGeom>
          <a:solidFill>
            <a:schemeClr val="bg1">
              <a:alpha val="1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229494" y="603740"/>
            <a:ext cx="564335" cy="4940951"/>
          </a:xfrm>
          <a:prstGeom prst="rect">
            <a:avLst/>
          </a:prstGeom>
          <a:solidFill>
            <a:schemeClr val="bg1">
              <a:alpha val="1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839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82668-92E4-8843-BED5-046ABF924082}" type="datetime3">
              <a:rPr lang="en-US" smtClean="0"/>
              <a:t>27 October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Powell: MJO Convective Onset Dynamics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39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07901" y="1141665"/>
            <a:ext cx="8544235" cy="4335756"/>
            <a:chOff x="333559" y="1141665"/>
            <a:chExt cx="8544235" cy="4335756"/>
          </a:xfrm>
        </p:grpSpPr>
        <p:sp>
          <p:nvSpPr>
            <p:cNvPr id="8" name="Rounded Rectangle 7"/>
            <p:cNvSpPr/>
            <p:nvPr/>
          </p:nvSpPr>
          <p:spPr>
            <a:xfrm>
              <a:off x="333559" y="1141665"/>
              <a:ext cx="8544235" cy="4335756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F05_v01.t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505" y="1449528"/>
              <a:ext cx="7994552" cy="37072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0459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1024_METEOSAT_vi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36" t="9953" r="6636" b="19299"/>
          <a:stretch/>
        </p:blipFill>
        <p:spPr>
          <a:xfrm>
            <a:off x="-640080" y="-9144"/>
            <a:ext cx="9784080" cy="69220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35321" y="6593431"/>
            <a:ext cx="2421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FFFFFF"/>
                </a:solidFill>
                <a:latin typeface="Puritan"/>
                <a:cs typeface="Puritan"/>
              </a:rPr>
              <a:t>08 UTC, 24 Oct 2011</a:t>
            </a:r>
            <a:endParaRPr lang="en-US" sz="1400" dirty="0">
              <a:solidFill>
                <a:srgbClr val="FFFFFF"/>
              </a:solidFill>
              <a:latin typeface="Puritan"/>
              <a:cs typeface="Puritan"/>
            </a:endParaRPr>
          </a:p>
        </p:txBody>
      </p:sp>
    </p:spTree>
    <p:extLst>
      <p:ext uri="{BB962C8B-B14F-4D97-AF65-F5344CB8AC3E}">
        <p14:creationId xmlns:p14="http://schemas.microsoft.com/office/powerpoint/2010/main" val="3197359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82668-92E4-8843-BED5-046ABF924082}" type="datetime3">
              <a:rPr lang="en-US" smtClean="0"/>
              <a:t>27 October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Powell: MJO Convective Onset Dynamics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40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526644"/>
            <a:ext cx="194731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Model grid points separated into 4 categories: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Precipitating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Non-precipitating liquid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Anvil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Environment</a:t>
            </a:r>
            <a:endParaRPr lang="en-US" dirty="0"/>
          </a:p>
        </p:txBody>
      </p:sp>
      <p:pic>
        <p:nvPicPr>
          <p:cNvPr id="8" name="Picture 7" descr="F06_v03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17" y="0"/>
            <a:ext cx="53352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4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727073" y="373555"/>
            <a:ext cx="5966040" cy="5852863"/>
            <a:chOff x="1674153" y="373555"/>
            <a:chExt cx="5966040" cy="5852863"/>
          </a:xfrm>
        </p:grpSpPr>
        <p:sp>
          <p:nvSpPr>
            <p:cNvPr id="22" name="Rectangle 21"/>
            <p:cNvSpPr/>
            <p:nvPr/>
          </p:nvSpPr>
          <p:spPr>
            <a:xfrm>
              <a:off x="1674153" y="373555"/>
              <a:ext cx="5966040" cy="58528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 descr="F11_v02.ti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4153" y="2998572"/>
              <a:ext cx="5614416" cy="247497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>
            <a:noFill/>
          </a:ln>
        </p:spPr>
        <p:txBody>
          <a:bodyPr/>
          <a:lstStyle/>
          <a:p>
            <a:fld id="{73F82668-92E4-8843-BED5-046ABF924082}" type="datetime3">
              <a:rPr lang="en-US" smtClean="0"/>
              <a:t>27 October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>
            <a:noFill/>
          </a:ln>
        </p:spPr>
        <p:txBody>
          <a:bodyPr/>
          <a:lstStyle/>
          <a:p>
            <a:r>
              <a:rPr lang="en-US" smtClean="0"/>
              <a:t>Powell: MJO Convective Onset Dynamics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/>
          <a:p>
            <a:fld id="{0FB56013-B943-42BA-886F-6F9D4EB85E9D}" type="slidenum">
              <a:rPr lang="en-US" smtClean="0"/>
              <a:t>41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85820" y="774478"/>
            <a:ext cx="142463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Updraft vs. Environment</a:t>
            </a:r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3086750" y="5457699"/>
            <a:ext cx="3048000" cy="802824"/>
            <a:chOff x="3086750" y="5489187"/>
            <a:chExt cx="3048000" cy="802824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222528"/>
                </p:ext>
              </p:extLst>
            </p:nvPr>
          </p:nvGraphicFramePr>
          <p:xfrm>
            <a:off x="3086750" y="5489187"/>
            <a:ext cx="3048000" cy="55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01" name="Equation" r:id="rId4" imgW="3048000" imgH="558800" progId="Equation.3">
                    <p:embed/>
                  </p:oleObj>
                </mc:Choice>
                <mc:Fallback>
                  <p:oleObj name="Equation" r:id="rId4" imgW="3048000" imgH="558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086750" y="5489187"/>
                          <a:ext cx="3048000" cy="558800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" name="TextBox 26"/>
            <p:cNvSpPr txBox="1"/>
            <p:nvPr/>
          </p:nvSpPr>
          <p:spPr>
            <a:xfrm>
              <a:off x="3456704" y="5921794"/>
              <a:ext cx="76174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ACD030"/>
                  </a:solidFill>
                </a:rPr>
                <a:t>Green</a:t>
              </a:r>
              <a:endParaRPr lang="en-US" dirty="0">
                <a:solidFill>
                  <a:srgbClr val="ACD03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88619" y="5921793"/>
              <a:ext cx="54613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E91595"/>
                  </a:solidFill>
                </a:rPr>
                <a:t>Red</a:t>
              </a:r>
              <a:endParaRPr lang="en-US" dirty="0">
                <a:solidFill>
                  <a:srgbClr val="E91595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845192" y="5922679"/>
              <a:ext cx="59933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48B3E7"/>
                  </a:solidFill>
                </a:rPr>
                <a:t>Blue</a:t>
              </a:r>
              <a:endParaRPr lang="en-US" dirty="0">
                <a:solidFill>
                  <a:srgbClr val="48B3E7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163455" y="5920062"/>
              <a:ext cx="62581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DCECF"/>
                  </a:solidFill>
                </a:rPr>
                <a:t>Gray</a:t>
              </a:r>
              <a:endParaRPr lang="en-US" dirty="0">
                <a:solidFill>
                  <a:srgbClr val="CDCECF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727073" y="2998572"/>
            <a:ext cx="5966040" cy="245912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F10_v03.t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073" y="373555"/>
            <a:ext cx="5966040" cy="262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132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727073" y="373555"/>
            <a:ext cx="5966040" cy="5852863"/>
            <a:chOff x="1674153" y="373555"/>
            <a:chExt cx="5966040" cy="5852863"/>
          </a:xfrm>
        </p:grpSpPr>
        <p:sp>
          <p:nvSpPr>
            <p:cNvPr id="22" name="Rectangle 21"/>
            <p:cNvSpPr/>
            <p:nvPr/>
          </p:nvSpPr>
          <p:spPr>
            <a:xfrm>
              <a:off x="1674153" y="373555"/>
              <a:ext cx="5966040" cy="58528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 descr="F11_v02.ti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4153" y="2998572"/>
              <a:ext cx="5614416" cy="247497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>
            <a:noFill/>
          </a:ln>
        </p:spPr>
        <p:txBody>
          <a:bodyPr/>
          <a:lstStyle/>
          <a:p>
            <a:fld id="{73F82668-92E4-8843-BED5-046ABF924082}" type="datetime3">
              <a:rPr lang="en-US" smtClean="0"/>
              <a:t>27 October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>
            <a:noFill/>
          </a:ln>
        </p:spPr>
        <p:txBody>
          <a:bodyPr/>
          <a:lstStyle/>
          <a:p>
            <a:r>
              <a:rPr lang="en-US" smtClean="0"/>
              <a:t>Powell: MJO Convective Onset Dynamics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/>
          <a:p>
            <a:fld id="{0FB56013-B943-42BA-886F-6F9D4EB85E9D}" type="slidenum">
              <a:rPr lang="en-US" smtClean="0"/>
              <a:t>42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85820" y="774478"/>
            <a:ext cx="142463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Updraft vs. Environment</a:t>
            </a:r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3086750" y="5457699"/>
            <a:ext cx="3048000" cy="802824"/>
            <a:chOff x="3086750" y="5489187"/>
            <a:chExt cx="3048000" cy="802824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3308988"/>
                </p:ext>
              </p:extLst>
            </p:nvPr>
          </p:nvGraphicFramePr>
          <p:xfrm>
            <a:off x="3086750" y="5489187"/>
            <a:ext cx="3048000" cy="55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78" name="Equation" r:id="rId4" imgW="3048000" imgH="558800" progId="Equation.3">
                    <p:embed/>
                  </p:oleObj>
                </mc:Choice>
                <mc:Fallback>
                  <p:oleObj name="Equation" r:id="rId4" imgW="3048000" imgH="558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086750" y="5489187"/>
                          <a:ext cx="3048000" cy="558800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" name="TextBox 26"/>
            <p:cNvSpPr txBox="1"/>
            <p:nvPr/>
          </p:nvSpPr>
          <p:spPr>
            <a:xfrm>
              <a:off x="3456704" y="5921794"/>
              <a:ext cx="76174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ACD030"/>
                  </a:solidFill>
                </a:rPr>
                <a:t>Green</a:t>
              </a:r>
              <a:endParaRPr lang="en-US" dirty="0">
                <a:solidFill>
                  <a:srgbClr val="ACD03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88619" y="5921793"/>
              <a:ext cx="54613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E91595"/>
                  </a:solidFill>
                </a:rPr>
                <a:t>Red</a:t>
              </a:r>
              <a:endParaRPr lang="en-US" dirty="0">
                <a:solidFill>
                  <a:srgbClr val="E91595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845192" y="5922679"/>
              <a:ext cx="59933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48B3E7"/>
                  </a:solidFill>
                </a:rPr>
                <a:t>Blue</a:t>
              </a:r>
              <a:endParaRPr lang="en-US" dirty="0">
                <a:solidFill>
                  <a:srgbClr val="48B3E7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163455" y="5920062"/>
              <a:ext cx="62581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DCECF"/>
                  </a:solidFill>
                </a:rPr>
                <a:t>Gray</a:t>
              </a:r>
              <a:endParaRPr lang="en-US" dirty="0">
                <a:solidFill>
                  <a:srgbClr val="CDCECF"/>
                </a:solidFill>
              </a:endParaRPr>
            </a:p>
          </p:txBody>
        </p:sp>
      </p:grpSp>
      <p:pic>
        <p:nvPicPr>
          <p:cNvPr id="17" name="Picture 16" descr="F10_v03.t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073" y="373555"/>
            <a:ext cx="5966040" cy="262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335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727073" y="373555"/>
            <a:ext cx="5966040" cy="5852863"/>
            <a:chOff x="1674153" y="373555"/>
            <a:chExt cx="5966040" cy="5852863"/>
          </a:xfrm>
        </p:grpSpPr>
        <p:sp>
          <p:nvSpPr>
            <p:cNvPr id="22" name="Rectangle 21"/>
            <p:cNvSpPr/>
            <p:nvPr/>
          </p:nvSpPr>
          <p:spPr>
            <a:xfrm>
              <a:off x="1674153" y="373555"/>
              <a:ext cx="5966040" cy="5852863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 descr="F11_v02.ti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4153" y="2998572"/>
              <a:ext cx="5614416" cy="2474976"/>
            </a:xfrm>
            <a:prstGeom prst="rect">
              <a:avLst/>
            </a:prstGeom>
          </p:spPr>
        </p:pic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82668-92E4-8843-BED5-046ABF924082}" type="datetime3">
              <a:rPr lang="en-US" smtClean="0"/>
              <a:t>27 October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Powell: MJO Convective Onset Dynamics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43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85820" y="774478"/>
            <a:ext cx="1424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Updraft vs. Environment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045189" y="3222423"/>
            <a:ext cx="548640" cy="1956816"/>
          </a:xfrm>
          <a:prstGeom prst="rect">
            <a:avLst/>
          </a:prstGeom>
          <a:solidFill>
            <a:schemeClr val="bg1">
              <a:alpha val="1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367612" y="3222424"/>
            <a:ext cx="566928" cy="1956816"/>
          </a:xfrm>
          <a:prstGeom prst="rect">
            <a:avLst/>
          </a:prstGeom>
          <a:solidFill>
            <a:schemeClr val="bg1">
              <a:alpha val="1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3086750" y="5457699"/>
            <a:ext cx="3048000" cy="802824"/>
            <a:chOff x="3086750" y="5489187"/>
            <a:chExt cx="3048000" cy="802824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27025319"/>
                </p:ext>
              </p:extLst>
            </p:nvPr>
          </p:nvGraphicFramePr>
          <p:xfrm>
            <a:off x="3086750" y="5489187"/>
            <a:ext cx="3048000" cy="55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63" name="Equation" r:id="rId4" imgW="3048000" imgH="558800" progId="Equation.3">
                    <p:embed/>
                  </p:oleObj>
                </mc:Choice>
                <mc:Fallback>
                  <p:oleObj name="Equation" r:id="rId4" imgW="3048000" imgH="558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086750" y="5489187"/>
                          <a:ext cx="3048000" cy="558800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" name="TextBox 26"/>
            <p:cNvSpPr txBox="1"/>
            <p:nvPr/>
          </p:nvSpPr>
          <p:spPr>
            <a:xfrm>
              <a:off x="3456704" y="5921794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ACD030"/>
                  </a:solidFill>
                </a:rPr>
                <a:t>Green</a:t>
              </a:r>
              <a:endParaRPr lang="en-US" dirty="0">
                <a:solidFill>
                  <a:srgbClr val="ACD03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88619" y="5921793"/>
              <a:ext cx="5461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E91595"/>
                  </a:solidFill>
                </a:rPr>
                <a:t>Red</a:t>
              </a:r>
              <a:endParaRPr lang="en-US" dirty="0">
                <a:solidFill>
                  <a:srgbClr val="E91595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845192" y="5922679"/>
              <a:ext cx="5993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48B3E7"/>
                  </a:solidFill>
                </a:rPr>
                <a:t>Blue</a:t>
              </a:r>
              <a:endParaRPr lang="en-US" dirty="0">
                <a:solidFill>
                  <a:srgbClr val="48B3E7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163455" y="5920062"/>
              <a:ext cx="6258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DCECF"/>
                  </a:solidFill>
                </a:rPr>
                <a:t>Gray</a:t>
              </a:r>
              <a:endParaRPr lang="en-US" dirty="0">
                <a:solidFill>
                  <a:srgbClr val="CDCECF"/>
                </a:solidFill>
              </a:endParaRPr>
            </a:p>
          </p:txBody>
        </p:sp>
      </p:grpSp>
      <p:pic>
        <p:nvPicPr>
          <p:cNvPr id="26" name="Picture 25" descr="F10_v03.t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073" y="373555"/>
            <a:ext cx="5966040" cy="262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4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27073" y="373555"/>
            <a:ext cx="5913120" cy="5922973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82668-92E4-8843-BED5-046ABF924082}" type="datetime3">
              <a:rPr lang="en-US" smtClean="0"/>
              <a:t>27 October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Powell: MJO Convective Onset Dynamics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44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728216" y="374904"/>
            <a:ext cx="5885688" cy="5087066"/>
            <a:chOff x="1619991" y="726900"/>
            <a:chExt cx="5885688" cy="5087066"/>
          </a:xfrm>
        </p:grpSpPr>
        <p:pic>
          <p:nvPicPr>
            <p:cNvPr id="2" name="Picture 1" descr="F12_v01.ti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9991" y="726900"/>
              <a:ext cx="5885688" cy="2474976"/>
            </a:xfrm>
            <a:prstGeom prst="rect">
              <a:avLst/>
            </a:prstGeom>
          </p:spPr>
        </p:pic>
        <p:pic>
          <p:nvPicPr>
            <p:cNvPr id="3" name="Picture 2" descr="F13_v02.ti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4910" y="3201876"/>
              <a:ext cx="5870769" cy="261209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3715323" y="5293845"/>
            <a:ext cx="2033554" cy="998166"/>
            <a:chOff x="3694333" y="5293845"/>
            <a:chExt cx="2033554" cy="998166"/>
          </a:xfrm>
        </p:grpSpPr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34433654"/>
                </p:ext>
              </p:extLst>
            </p:nvPr>
          </p:nvGraphicFramePr>
          <p:xfrm>
            <a:off x="3694333" y="5293845"/>
            <a:ext cx="1886171" cy="7380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29" name="Equation" r:id="rId5" imgW="2044700" imgH="800100" progId="Equation.3">
                    <p:embed/>
                  </p:oleObj>
                </mc:Choice>
                <mc:Fallback>
                  <p:oleObj name="Equation" r:id="rId5" imgW="2044700" imgH="8001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694333" y="5293845"/>
                          <a:ext cx="1886171" cy="738067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>
              <a:off x="3876504" y="5921794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ACD030"/>
                  </a:solidFill>
                </a:rPr>
                <a:t>Green</a:t>
              </a:r>
              <a:endParaRPr lang="en-US" dirty="0">
                <a:solidFill>
                  <a:srgbClr val="ACD03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03416" y="5921793"/>
              <a:ext cx="5461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E91595"/>
                  </a:solidFill>
                </a:rPr>
                <a:t>Red</a:t>
              </a:r>
              <a:endParaRPr lang="en-US" dirty="0">
                <a:solidFill>
                  <a:srgbClr val="E91595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28557" y="5922679"/>
              <a:ext cx="5993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48B3E7"/>
                  </a:solidFill>
                </a:rPr>
                <a:t>Blue</a:t>
              </a:r>
              <a:endParaRPr lang="en-US" dirty="0">
                <a:solidFill>
                  <a:srgbClr val="48B3E7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1727073" y="2808078"/>
            <a:ext cx="5913120" cy="348304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74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27073" y="373555"/>
            <a:ext cx="5913120" cy="5922973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82668-92E4-8843-BED5-046ABF924082}" type="datetime3">
              <a:rPr lang="en-US" smtClean="0"/>
              <a:t>27 October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Powell: MJO Convective Onset Dynamics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45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728216" y="374904"/>
            <a:ext cx="5885688" cy="5087066"/>
            <a:chOff x="1619991" y="726900"/>
            <a:chExt cx="5885688" cy="5087066"/>
          </a:xfrm>
        </p:grpSpPr>
        <p:pic>
          <p:nvPicPr>
            <p:cNvPr id="2" name="Picture 1" descr="F12_v01.ti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9991" y="726900"/>
              <a:ext cx="5885688" cy="2474976"/>
            </a:xfrm>
            <a:prstGeom prst="rect">
              <a:avLst/>
            </a:prstGeom>
          </p:spPr>
        </p:pic>
        <p:pic>
          <p:nvPicPr>
            <p:cNvPr id="3" name="Picture 2" descr="F13_v02.ti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4910" y="3201876"/>
              <a:ext cx="5870769" cy="261209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3715323" y="5293845"/>
            <a:ext cx="2033554" cy="998166"/>
            <a:chOff x="3694333" y="5293845"/>
            <a:chExt cx="2033554" cy="998166"/>
          </a:xfrm>
        </p:grpSpPr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81203475"/>
                </p:ext>
              </p:extLst>
            </p:nvPr>
          </p:nvGraphicFramePr>
          <p:xfrm>
            <a:off x="3694333" y="5293845"/>
            <a:ext cx="1886171" cy="7380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23" name="Equation" r:id="rId5" imgW="2044700" imgH="800100" progId="Equation.3">
                    <p:embed/>
                  </p:oleObj>
                </mc:Choice>
                <mc:Fallback>
                  <p:oleObj name="Equation" r:id="rId5" imgW="2044700" imgH="8001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694333" y="5293845"/>
                          <a:ext cx="1886171" cy="738067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>
              <a:off x="3876504" y="5921794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ACD030"/>
                  </a:solidFill>
                </a:rPr>
                <a:t>Green</a:t>
              </a:r>
              <a:endParaRPr lang="en-US" dirty="0">
                <a:solidFill>
                  <a:srgbClr val="ACD03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03416" y="5921793"/>
              <a:ext cx="5461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E91595"/>
                  </a:solidFill>
                </a:rPr>
                <a:t>Red</a:t>
              </a:r>
              <a:endParaRPr lang="en-US" dirty="0">
                <a:solidFill>
                  <a:srgbClr val="E91595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28557" y="5922679"/>
              <a:ext cx="5993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48B3E7"/>
                  </a:solidFill>
                </a:rPr>
                <a:t>Blue</a:t>
              </a:r>
              <a:endParaRPr lang="en-US" dirty="0">
                <a:solidFill>
                  <a:srgbClr val="48B3E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8129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27073" y="373555"/>
            <a:ext cx="5913120" cy="5922973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82668-92E4-8843-BED5-046ABF924082}" type="datetime3">
              <a:rPr lang="en-US" smtClean="0"/>
              <a:t>27 October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Powell: MJO Convective Onset Dynamics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46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728216" y="374904"/>
            <a:ext cx="5885688" cy="5087066"/>
            <a:chOff x="1619991" y="726900"/>
            <a:chExt cx="5885688" cy="5087066"/>
          </a:xfrm>
        </p:grpSpPr>
        <p:pic>
          <p:nvPicPr>
            <p:cNvPr id="2" name="Picture 1" descr="F12_v01.ti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9991" y="726900"/>
              <a:ext cx="5885688" cy="2474976"/>
            </a:xfrm>
            <a:prstGeom prst="rect">
              <a:avLst/>
            </a:prstGeom>
          </p:spPr>
        </p:pic>
        <p:pic>
          <p:nvPicPr>
            <p:cNvPr id="3" name="Picture 2" descr="F13_v02.ti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4910" y="3201876"/>
              <a:ext cx="5870769" cy="261209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3715323" y="5293845"/>
            <a:ext cx="2033554" cy="998166"/>
            <a:chOff x="3694333" y="5293845"/>
            <a:chExt cx="2033554" cy="998166"/>
          </a:xfrm>
        </p:grpSpPr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0252094"/>
                </p:ext>
              </p:extLst>
            </p:nvPr>
          </p:nvGraphicFramePr>
          <p:xfrm>
            <a:off x="3694333" y="5293845"/>
            <a:ext cx="1886171" cy="7380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64" name="Equation" r:id="rId5" imgW="2044700" imgH="800100" progId="Equation.3">
                    <p:embed/>
                  </p:oleObj>
                </mc:Choice>
                <mc:Fallback>
                  <p:oleObj name="Equation" r:id="rId5" imgW="2044700" imgH="8001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694333" y="5293845"/>
                          <a:ext cx="1886171" cy="738067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>
              <a:off x="3876504" y="5921794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ACD030"/>
                  </a:solidFill>
                </a:rPr>
                <a:t>Green</a:t>
              </a:r>
              <a:endParaRPr lang="en-US" dirty="0">
                <a:solidFill>
                  <a:srgbClr val="ACD03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03416" y="5921793"/>
              <a:ext cx="5461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E91595"/>
                  </a:solidFill>
                </a:rPr>
                <a:t>Red</a:t>
              </a:r>
              <a:endParaRPr lang="en-US" dirty="0">
                <a:solidFill>
                  <a:srgbClr val="E91595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28557" y="5922679"/>
              <a:ext cx="5993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48B3E7"/>
                  </a:solidFill>
                </a:rPr>
                <a:t>Blue</a:t>
              </a:r>
              <a:endParaRPr lang="en-US" dirty="0">
                <a:solidFill>
                  <a:srgbClr val="48B3E7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3620609" y="3081528"/>
            <a:ext cx="407754" cy="2084832"/>
          </a:xfrm>
          <a:prstGeom prst="rect">
            <a:avLst/>
          </a:prstGeom>
          <a:solidFill>
            <a:schemeClr val="bg1">
              <a:alpha val="1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815923" y="3081528"/>
            <a:ext cx="203877" cy="2084832"/>
          </a:xfrm>
          <a:prstGeom prst="rect">
            <a:avLst/>
          </a:prstGeom>
          <a:solidFill>
            <a:schemeClr val="bg1">
              <a:alpha val="1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884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716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dobe Caslon Pro"/>
                <a:cs typeface="Adobe Caslon Pro"/>
              </a:rPr>
              <a:t>Conclusions</a:t>
            </a:r>
            <a:endParaRPr lang="en-US" dirty="0">
              <a:latin typeface="Adobe Caslon Pro"/>
              <a:cs typeface="Adobe Caslon Pr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931410"/>
            <a:ext cx="6687777" cy="82297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latin typeface="Adobe Caslon Pro"/>
                <a:cs typeface="Adobe Caslon Pro"/>
              </a:rPr>
              <a:t> 3–7 day build up in cloud population during transition periods prior to MJO convective onset.</a:t>
            </a:r>
            <a:endParaRPr lang="en-US" sz="2400" dirty="0">
              <a:latin typeface="Adobe Caslon Pro"/>
              <a:cs typeface="Adobe Caslon Pr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3087790"/>
            <a:ext cx="7194813" cy="8229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Font typeface="Arial"/>
              <a:buChar char="•"/>
            </a:pPr>
            <a:r>
              <a:rPr lang="en-US" sz="2400" dirty="0">
                <a:solidFill>
                  <a:schemeClr val="tx1">
                    <a:alpha val="25000"/>
                  </a:schemeClr>
                </a:solidFill>
                <a:latin typeface="Adobe Caslon Pro"/>
                <a:cs typeface="Adobe Caslon Pro"/>
              </a:rPr>
              <a:t> </a:t>
            </a: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  <a:latin typeface="Adobe Caslon Pro"/>
                <a:cs typeface="Adobe Caslon Pro"/>
              </a:rPr>
              <a:t>Circumnavigating wave has impacts on low-wavenumber </a:t>
            </a:r>
            <a:r>
              <a:rPr lang="en-US" dirty="0" err="1" smtClean="0">
                <a:solidFill>
                  <a:schemeClr val="tx1">
                    <a:alpha val="25000"/>
                  </a:schemeClr>
                </a:solidFill>
                <a:latin typeface="Lucida Grande"/>
                <a:ea typeface="Lucida Grande"/>
                <a:cs typeface="Lucida Grande"/>
              </a:rPr>
              <a:t>ω</a:t>
            </a: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  <a:latin typeface="Adobe Caslon Pro"/>
                <a:cs typeface="Adobe Caslon Pro"/>
              </a:rPr>
              <a:t> anomalies of O(0.01 Pa s</a:t>
            </a:r>
            <a:r>
              <a:rPr lang="en-US" sz="2400" baseline="30000" dirty="0" smtClean="0">
                <a:solidFill>
                  <a:schemeClr val="tx1">
                    <a:alpha val="25000"/>
                  </a:schemeClr>
                </a:solidFill>
                <a:latin typeface="Adobe Caslon Pro"/>
                <a:cs typeface="Adobe Caslon Pro"/>
              </a:rPr>
              <a:t>-1</a:t>
            </a: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  <a:latin typeface="Adobe Caslon Pro"/>
                <a:cs typeface="Adobe Caslon Pro"/>
              </a:rPr>
              <a:t>).</a:t>
            </a:r>
            <a:endParaRPr lang="en-US" sz="2400" dirty="0">
              <a:solidFill>
                <a:schemeClr val="tx1">
                  <a:alpha val="25000"/>
                </a:schemeClr>
              </a:solidFill>
              <a:latin typeface="Adobe Caslon Pro"/>
              <a:cs typeface="Adobe Caslon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9696" y="4249427"/>
            <a:ext cx="6687777" cy="8229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  <a:latin typeface="Adobe Caslon Pro"/>
                <a:cs typeface="Adobe Caslon Pro"/>
              </a:rPr>
              <a:t> Changes in vertical velocity cause small changes of O(0.1K) in tropospheric temperature below 500 </a:t>
            </a:r>
            <a:r>
              <a:rPr lang="en-US" sz="2400" dirty="0" err="1" smtClean="0">
                <a:solidFill>
                  <a:schemeClr val="tx1">
                    <a:alpha val="25000"/>
                  </a:schemeClr>
                </a:solidFill>
                <a:latin typeface="Adobe Caslon Pro"/>
                <a:cs typeface="Adobe Caslon Pro"/>
              </a:rPr>
              <a:t>hPa</a:t>
            </a: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  <a:latin typeface="Adobe Caslon Pro"/>
                <a:cs typeface="Adobe Caslon Pro"/>
              </a:rPr>
              <a:t>.</a:t>
            </a:r>
            <a:endParaRPr lang="en-US" sz="2400" dirty="0">
              <a:solidFill>
                <a:schemeClr val="tx1">
                  <a:alpha val="25000"/>
                </a:schemeClr>
              </a:solidFill>
              <a:latin typeface="Adobe Caslon Pro"/>
              <a:cs typeface="Adobe Caslon Pro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5361823"/>
            <a:ext cx="6687777" cy="8229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  <a:latin typeface="Adobe Caslon Pro"/>
                <a:cs typeface="Adobe Caslon Pro"/>
              </a:rPr>
              <a:t> Small changes in environmental temperature dramatically alter mean buoyancy of cloud updrafts in 700–850 </a:t>
            </a:r>
            <a:r>
              <a:rPr lang="en-US" sz="2400" dirty="0" err="1" smtClean="0">
                <a:solidFill>
                  <a:schemeClr val="tx1">
                    <a:alpha val="25000"/>
                  </a:schemeClr>
                </a:solidFill>
                <a:latin typeface="Adobe Caslon Pro"/>
                <a:cs typeface="Adobe Caslon Pro"/>
              </a:rPr>
              <a:t>hPa</a:t>
            </a: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  <a:latin typeface="Adobe Caslon Pro"/>
                <a:cs typeface="Adobe Caslon Pro"/>
              </a:rPr>
              <a:t> layer.</a:t>
            </a:r>
            <a:endParaRPr lang="en-US" sz="2400" dirty="0">
              <a:solidFill>
                <a:schemeClr val="tx1">
                  <a:alpha val="25000"/>
                </a:schemeClr>
              </a:solidFill>
              <a:latin typeface="Adobe Caslon Pro"/>
              <a:cs typeface="Adobe Caslon Pro"/>
            </a:endParaRPr>
          </a:p>
        </p:txBody>
      </p:sp>
      <p:pic>
        <p:nvPicPr>
          <p:cNvPr id="13" name="Picture 12" descr="JGR_Powell-Houze_TRMM-Convection-Dynamo_F04_colo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382" y="881983"/>
            <a:ext cx="1926405" cy="1209601"/>
          </a:xfrm>
          <a:prstGeom prst="rect">
            <a:avLst/>
          </a:prstGeom>
        </p:spPr>
      </p:pic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359217" y="4080946"/>
            <a:ext cx="1484037" cy="1188720"/>
            <a:chOff x="-3104662" y="2616188"/>
            <a:chExt cx="3776289" cy="3024823"/>
          </a:xfrm>
        </p:grpSpPr>
        <p:sp>
          <p:nvSpPr>
            <p:cNvPr id="3" name="Rectangle 2"/>
            <p:cNvSpPr/>
            <p:nvPr/>
          </p:nvSpPr>
          <p:spPr>
            <a:xfrm>
              <a:off x="-3104662" y="2616188"/>
              <a:ext cx="3763457" cy="3011995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F13_v03.eps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0" r="-4070"/>
            <a:stretch/>
          </p:blipFill>
          <p:spPr>
            <a:xfrm>
              <a:off x="-3091830" y="2623307"/>
              <a:ext cx="3763457" cy="3017704"/>
            </a:xfrm>
            <a:prstGeom prst="rect">
              <a:avLst/>
            </a:prstGeom>
          </p:spPr>
        </p:pic>
      </p:grpSp>
      <p:pic>
        <p:nvPicPr>
          <p:cNvPr id="29" name="Picture 28" descr="F11_v02.ti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" r="46896"/>
          <a:stretch/>
        </p:blipFill>
        <p:spPr>
          <a:xfrm>
            <a:off x="7282321" y="5387479"/>
            <a:ext cx="1422951" cy="1188720"/>
          </a:xfrm>
          <a:prstGeom prst="rect">
            <a:avLst/>
          </a:prstGeom>
          <a:ln>
            <a:noFill/>
          </a:ln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50073" y="1913281"/>
            <a:ext cx="1296168" cy="1097280"/>
            <a:chOff x="-3078400" y="3651647"/>
            <a:chExt cx="3078400" cy="2606040"/>
          </a:xfrm>
        </p:grpSpPr>
        <p:sp>
          <p:nvSpPr>
            <p:cNvPr id="7" name="Rectangle 6"/>
            <p:cNvSpPr/>
            <p:nvPr/>
          </p:nvSpPr>
          <p:spPr>
            <a:xfrm>
              <a:off x="-3078400" y="3651647"/>
              <a:ext cx="3078400" cy="2606040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 descr="JGR_PowellHouze_Large-scale_F10_color_REVISED.eps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50" t="66240" r="-358" b="4377"/>
            <a:stretch/>
          </p:blipFill>
          <p:spPr>
            <a:xfrm>
              <a:off x="-3078400" y="3651647"/>
              <a:ext cx="3078400" cy="2606040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7057984" y="2922608"/>
            <a:ext cx="1669214" cy="1327296"/>
            <a:chOff x="7212834" y="1848763"/>
            <a:chExt cx="1669214" cy="1327296"/>
          </a:xfrm>
        </p:grpSpPr>
        <p:grpSp>
          <p:nvGrpSpPr>
            <p:cNvPr id="21" name="Group 20"/>
            <p:cNvGrpSpPr>
              <a:grpSpLocks noChangeAspect="1"/>
            </p:cNvGrpSpPr>
            <p:nvPr/>
          </p:nvGrpSpPr>
          <p:grpSpPr>
            <a:xfrm>
              <a:off x="7221951" y="1875807"/>
              <a:ext cx="1653536" cy="1188720"/>
              <a:chOff x="1164106" y="786487"/>
              <a:chExt cx="7905893" cy="5683512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1164106" y="826799"/>
                <a:ext cx="7864805" cy="56432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3" name="Picture 22" descr="F06_v04-01.eps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4106" y="786487"/>
                <a:ext cx="4046411" cy="5643200"/>
              </a:xfrm>
              <a:prstGeom prst="rect">
                <a:avLst/>
              </a:prstGeom>
            </p:spPr>
          </p:pic>
          <p:pic>
            <p:nvPicPr>
              <p:cNvPr id="24" name="Picture 23" descr="F07_v03-01.eps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0301" y="877991"/>
                <a:ext cx="3799698" cy="5592008"/>
              </a:xfrm>
              <a:prstGeom prst="rect">
                <a:avLst/>
              </a:prstGeom>
            </p:spPr>
          </p:pic>
        </p:grpSp>
        <p:sp>
          <p:nvSpPr>
            <p:cNvPr id="36" name="Rectangle 35"/>
            <p:cNvSpPr/>
            <p:nvPr/>
          </p:nvSpPr>
          <p:spPr>
            <a:xfrm>
              <a:off x="7212834" y="1848763"/>
              <a:ext cx="1669214" cy="1327296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205010" y="4060183"/>
            <a:ext cx="1669214" cy="132729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222255" y="5361823"/>
            <a:ext cx="1669214" cy="132729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64899" y="2063362"/>
            <a:ext cx="6687777" cy="8229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  <a:latin typeface="Adobe Caslon Pro"/>
                <a:cs typeface="Adobe Caslon Pro"/>
              </a:rPr>
              <a:t> During transition periods, moderately deep clouds make environment conducive to deep convection.</a:t>
            </a:r>
            <a:endParaRPr lang="en-US" sz="2400" dirty="0">
              <a:solidFill>
                <a:schemeClr val="tx1">
                  <a:alpha val="25000"/>
                </a:schemeClr>
              </a:solidFill>
              <a:latin typeface="Adobe Caslon Pro"/>
              <a:cs typeface="Adobe Caslon Pro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30213" y="1867939"/>
            <a:ext cx="1669214" cy="132729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794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716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dobe Caslon Pro"/>
                <a:cs typeface="Adobe Caslon Pro"/>
              </a:rPr>
              <a:t>Conclusions</a:t>
            </a:r>
            <a:endParaRPr lang="en-US" dirty="0">
              <a:latin typeface="Adobe Caslon Pro"/>
              <a:cs typeface="Adobe Caslon Pr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931410"/>
            <a:ext cx="6687777" cy="82297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  <a:latin typeface="Adobe Caslon Pro"/>
                <a:cs typeface="Adobe Caslon Pro"/>
              </a:rPr>
              <a:t> 3–7 day build up in cloud population during transition periods prior to MJO convective onset.</a:t>
            </a:r>
            <a:endParaRPr lang="en-US" sz="2400" dirty="0">
              <a:solidFill>
                <a:schemeClr val="tx1">
                  <a:alpha val="25000"/>
                </a:schemeClr>
              </a:solidFill>
              <a:latin typeface="Adobe Caslon Pro"/>
              <a:cs typeface="Adobe Caslon Pr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3087790"/>
            <a:ext cx="7194813" cy="8229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Font typeface="Arial"/>
              <a:buChar char="•"/>
            </a:pPr>
            <a:r>
              <a:rPr lang="en-US" sz="2400" dirty="0">
                <a:solidFill>
                  <a:schemeClr val="tx1">
                    <a:alpha val="25000"/>
                  </a:schemeClr>
                </a:solidFill>
                <a:latin typeface="Adobe Caslon Pro"/>
                <a:cs typeface="Adobe Caslon Pro"/>
              </a:rPr>
              <a:t> </a:t>
            </a: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  <a:latin typeface="Adobe Caslon Pro"/>
                <a:cs typeface="Adobe Caslon Pro"/>
              </a:rPr>
              <a:t>Circumnavigating wave has impacts on low-wavenumber </a:t>
            </a:r>
            <a:r>
              <a:rPr lang="en-US" dirty="0" err="1" smtClean="0">
                <a:solidFill>
                  <a:schemeClr val="tx1">
                    <a:alpha val="25000"/>
                  </a:schemeClr>
                </a:solidFill>
                <a:latin typeface="Lucida Grande"/>
                <a:ea typeface="Lucida Grande"/>
                <a:cs typeface="Lucida Grande"/>
              </a:rPr>
              <a:t>ω</a:t>
            </a: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  <a:latin typeface="Adobe Caslon Pro"/>
                <a:cs typeface="Adobe Caslon Pro"/>
              </a:rPr>
              <a:t> anomalies of O(0.01 Pa s</a:t>
            </a:r>
            <a:r>
              <a:rPr lang="en-US" sz="2400" baseline="30000" dirty="0" smtClean="0">
                <a:solidFill>
                  <a:schemeClr val="tx1">
                    <a:alpha val="25000"/>
                  </a:schemeClr>
                </a:solidFill>
                <a:latin typeface="Adobe Caslon Pro"/>
                <a:cs typeface="Adobe Caslon Pro"/>
              </a:rPr>
              <a:t>-1</a:t>
            </a: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  <a:latin typeface="Adobe Caslon Pro"/>
                <a:cs typeface="Adobe Caslon Pro"/>
              </a:rPr>
              <a:t>).</a:t>
            </a:r>
            <a:endParaRPr lang="en-US" sz="2400" dirty="0">
              <a:solidFill>
                <a:schemeClr val="tx1">
                  <a:alpha val="25000"/>
                </a:schemeClr>
              </a:solidFill>
              <a:latin typeface="Adobe Caslon Pro"/>
              <a:cs typeface="Adobe Caslon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9696" y="4249427"/>
            <a:ext cx="6687777" cy="8229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  <a:latin typeface="Adobe Caslon Pro"/>
                <a:cs typeface="Adobe Caslon Pro"/>
              </a:rPr>
              <a:t> Changes in vertical velocity cause small changes of O(0.1K) in tropospheric temperature below 500 </a:t>
            </a:r>
            <a:r>
              <a:rPr lang="en-US" sz="2400" dirty="0" err="1" smtClean="0">
                <a:solidFill>
                  <a:schemeClr val="tx1">
                    <a:alpha val="25000"/>
                  </a:schemeClr>
                </a:solidFill>
                <a:latin typeface="Adobe Caslon Pro"/>
                <a:cs typeface="Adobe Caslon Pro"/>
              </a:rPr>
              <a:t>hPa</a:t>
            </a: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  <a:latin typeface="Adobe Caslon Pro"/>
                <a:cs typeface="Adobe Caslon Pro"/>
              </a:rPr>
              <a:t>.</a:t>
            </a:r>
            <a:endParaRPr lang="en-US" sz="2400" dirty="0">
              <a:solidFill>
                <a:schemeClr val="tx1">
                  <a:alpha val="25000"/>
                </a:schemeClr>
              </a:solidFill>
              <a:latin typeface="Adobe Caslon Pro"/>
              <a:cs typeface="Adobe Caslon Pro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5361823"/>
            <a:ext cx="6687777" cy="8229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  <a:latin typeface="Adobe Caslon Pro"/>
                <a:cs typeface="Adobe Caslon Pro"/>
              </a:rPr>
              <a:t> Small changes in environmental temperature dramatically alter mean buoyancy of cloud updrafts in 700–850 </a:t>
            </a:r>
            <a:r>
              <a:rPr lang="en-US" sz="2400" dirty="0" err="1" smtClean="0">
                <a:solidFill>
                  <a:schemeClr val="tx1">
                    <a:alpha val="25000"/>
                  </a:schemeClr>
                </a:solidFill>
                <a:latin typeface="Adobe Caslon Pro"/>
                <a:cs typeface="Adobe Caslon Pro"/>
              </a:rPr>
              <a:t>hPa</a:t>
            </a: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  <a:latin typeface="Adobe Caslon Pro"/>
                <a:cs typeface="Adobe Caslon Pro"/>
              </a:rPr>
              <a:t> layer.</a:t>
            </a:r>
            <a:endParaRPr lang="en-US" sz="2400" dirty="0">
              <a:solidFill>
                <a:schemeClr val="tx1">
                  <a:alpha val="25000"/>
                </a:schemeClr>
              </a:solidFill>
              <a:latin typeface="Adobe Caslon Pro"/>
              <a:cs typeface="Adobe Caslon Pro"/>
            </a:endParaRPr>
          </a:p>
        </p:txBody>
      </p:sp>
      <p:pic>
        <p:nvPicPr>
          <p:cNvPr id="13" name="Picture 12" descr="JGR_Powell-Houze_TRMM-Convection-Dynamo_F04_colo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382" y="881983"/>
            <a:ext cx="1926405" cy="1209601"/>
          </a:xfrm>
          <a:prstGeom prst="rect">
            <a:avLst/>
          </a:prstGeom>
        </p:spPr>
      </p:pic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359217" y="4080946"/>
            <a:ext cx="1484037" cy="1188720"/>
            <a:chOff x="-3104662" y="2616188"/>
            <a:chExt cx="3776289" cy="3024823"/>
          </a:xfrm>
        </p:grpSpPr>
        <p:sp>
          <p:nvSpPr>
            <p:cNvPr id="3" name="Rectangle 2"/>
            <p:cNvSpPr/>
            <p:nvPr/>
          </p:nvSpPr>
          <p:spPr>
            <a:xfrm>
              <a:off x="-3104662" y="2616188"/>
              <a:ext cx="3763457" cy="3011995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F13_v03.eps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0" r="-4070"/>
            <a:stretch/>
          </p:blipFill>
          <p:spPr>
            <a:xfrm>
              <a:off x="-3091830" y="2623307"/>
              <a:ext cx="3763457" cy="3017704"/>
            </a:xfrm>
            <a:prstGeom prst="rect">
              <a:avLst/>
            </a:prstGeom>
          </p:spPr>
        </p:pic>
      </p:grpSp>
      <p:pic>
        <p:nvPicPr>
          <p:cNvPr id="29" name="Picture 28" descr="F11_v02.ti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" r="46896"/>
          <a:stretch/>
        </p:blipFill>
        <p:spPr>
          <a:xfrm>
            <a:off x="7282321" y="5387479"/>
            <a:ext cx="1422951" cy="1188720"/>
          </a:xfrm>
          <a:prstGeom prst="rect">
            <a:avLst/>
          </a:prstGeom>
          <a:ln>
            <a:noFill/>
          </a:ln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50073" y="1913281"/>
            <a:ext cx="1296168" cy="1097280"/>
            <a:chOff x="-3078400" y="3651647"/>
            <a:chExt cx="3078400" cy="2606040"/>
          </a:xfrm>
        </p:grpSpPr>
        <p:sp>
          <p:nvSpPr>
            <p:cNvPr id="7" name="Rectangle 6"/>
            <p:cNvSpPr/>
            <p:nvPr/>
          </p:nvSpPr>
          <p:spPr>
            <a:xfrm>
              <a:off x="-3078400" y="3651647"/>
              <a:ext cx="3078400" cy="2606040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 descr="JGR_PowellHouze_Large-scale_F10_color_REVISED.eps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50" t="66240" r="-358" b="4377"/>
            <a:stretch/>
          </p:blipFill>
          <p:spPr>
            <a:xfrm>
              <a:off x="-3078400" y="3651647"/>
              <a:ext cx="3078400" cy="2606040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7057984" y="2922608"/>
            <a:ext cx="1669214" cy="1327296"/>
            <a:chOff x="7212834" y="1848763"/>
            <a:chExt cx="1669214" cy="1327296"/>
          </a:xfrm>
        </p:grpSpPr>
        <p:grpSp>
          <p:nvGrpSpPr>
            <p:cNvPr id="21" name="Group 20"/>
            <p:cNvGrpSpPr>
              <a:grpSpLocks noChangeAspect="1"/>
            </p:cNvGrpSpPr>
            <p:nvPr/>
          </p:nvGrpSpPr>
          <p:grpSpPr>
            <a:xfrm>
              <a:off x="7221951" y="1875807"/>
              <a:ext cx="1653536" cy="1188720"/>
              <a:chOff x="1164106" y="786487"/>
              <a:chExt cx="7905893" cy="5683512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1164106" y="826799"/>
                <a:ext cx="7864805" cy="56432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3" name="Picture 22" descr="F06_v04-01.eps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4106" y="786487"/>
                <a:ext cx="4046411" cy="5643200"/>
              </a:xfrm>
              <a:prstGeom prst="rect">
                <a:avLst/>
              </a:prstGeom>
            </p:spPr>
          </p:pic>
          <p:pic>
            <p:nvPicPr>
              <p:cNvPr id="24" name="Picture 23" descr="F07_v03-01.eps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0301" y="877991"/>
                <a:ext cx="3799698" cy="5592008"/>
              </a:xfrm>
              <a:prstGeom prst="rect">
                <a:avLst/>
              </a:prstGeom>
            </p:spPr>
          </p:pic>
        </p:grpSp>
        <p:sp>
          <p:nvSpPr>
            <p:cNvPr id="36" name="Rectangle 35"/>
            <p:cNvSpPr/>
            <p:nvPr/>
          </p:nvSpPr>
          <p:spPr>
            <a:xfrm>
              <a:off x="7212834" y="1848763"/>
              <a:ext cx="1669214" cy="1327296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205010" y="4060183"/>
            <a:ext cx="1669214" cy="132729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222255" y="5361823"/>
            <a:ext cx="1669214" cy="132729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64899" y="2063362"/>
            <a:ext cx="6687777" cy="8229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latin typeface="Adobe Caslon Pro"/>
                <a:cs typeface="Adobe Caslon Pro"/>
              </a:rPr>
              <a:t> During transition periods, moderately deep clouds make environment conducive to deep convection.</a:t>
            </a:r>
            <a:endParaRPr lang="en-US" sz="2400" dirty="0">
              <a:latin typeface="Adobe Caslon Pro"/>
              <a:cs typeface="Adobe Caslon Pro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042829" y="764288"/>
            <a:ext cx="1669214" cy="132729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328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716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dobe Caslon Pro"/>
                <a:cs typeface="Adobe Caslon Pro"/>
              </a:rPr>
              <a:t>Conclusions</a:t>
            </a:r>
            <a:endParaRPr lang="en-US" dirty="0">
              <a:latin typeface="Adobe Caslon Pro"/>
              <a:cs typeface="Adobe Caslon Pr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931410"/>
            <a:ext cx="6687777" cy="82297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  <a:latin typeface="Adobe Caslon Pro"/>
                <a:cs typeface="Adobe Caslon Pro"/>
              </a:rPr>
              <a:t> 3–7 day build up in cloud population during transition periods prior to MJO convective onset.</a:t>
            </a:r>
            <a:endParaRPr lang="en-US" sz="2400" dirty="0">
              <a:solidFill>
                <a:schemeClr val="tx1">
                  <a:alpha val="25000"/>
                </a:schemeClr>
              </a:solidFill>
              <a:latin typeface="Adobe Caslon Pro"/>
              <a:cs typeface="Adobe Caslon Pr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3087790"/>
            <a:ext cx="7194813" cy="8229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Font typeface="Arial"/>
              <a:buChar char="•"/>
            </a:pPr>
            <a:r>
              <a:rPr lang="en-US" sz="2400" dirty="0">
                <a:latin typeface="Adobe Caslon Pro"/>
                <a:cs typeface="Adobe Caslon Pro"/>
              </a:rPr>
              <a:t> </a:t>
            </a:r>
            <a:r>
              <a:rPr lang="en-US" sz="2400" dirty="0" smtClean="0">
                <a:latin typeface="Adobe Caslon Pro"/>
                <a:cs typeface="Adobe Caslon Pro"/>
              </a:rPr>
              <a:t>Circumnavigating wave has impacts on low-wavenumber </a:t>
            </a:r>
            <a:r>
              <a:rPr lang="en-US" dirty="0" err="1" smtClean="0">
                <a:latin typeface="Lucida Grande"/>
                <a:ea typeface="Lucida Grande"/>
                <a:cs typeface="Lucida Grande"/>
              </a:rPr>
              <a:t>ω</a:t>
            </a:r>
            <a:r>
              <a:rPr lang="en-US" sz="2400" dirty="0" smtClean="0">
                <a:latin typeface="Adobe Caslon Pro"/>
                <a:cs typeface="Adobe Caslon Pro"/>
              </a:rPr>
              <a:t> anomalies of O(0.01 Pa s</a:t>
            </a:r>
            <a:r>
              <a:rPr lang="en-US" sz="2400" baseline="30000" dirty="0" smtClean="0">
                <a:latin typeface="Adobe Caslon Pro"/>
                <a:cs typeface="Adobe Caslon Pro"/>
              </a:rPr>
              <a:t>-1</a:t>
            </a:r>
            <a:r>
              <a:rPr lang="en-US" sz="2400" dirty="0" smtClean="0">
                <a:latin typeface="Adobe Caslon Pro"/>
                <a:cs typeface="Adobe Caslon Pro"/>
              </a:rPr>
              <a:t>).</a:t>
            </a:r>
            <a:endParaRPr lang="en-US" sz="2400" dirty="0">
              <a:latin typeface="Adobe Caslon Pro"/>
              <a:cs typeface="Adobe Caslon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9696" y="4249427"/>
            <a:ext cx="6687777" cy="8229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  <a:latin typeface="Adobe Caslon Pro"/>
                <a:cs typeface="Adobe Caslon Pro"/>
              </a:rPr>
              <a:t> Changes in vertical velocity cause small changes of O(0.1K) in tropospheric temperature below 500 </a:t>
            </a:r>
            <a:r>
              <a:rPr lang="en-US" sz="2400" dirty="0" err="1" smtClean="0">
                <a:solidFill>
                  <a:schemeClr val="tx1">
                    <a:alpha val="25000"/>
                  </a:schemeClr>
                </a:solidFill>
                <a:latin typeface="Adobe Caslon Pro"/>
                <a:cs typeface="Adobe Caslon Pro"/>
              </a:rPr>
              <a:t>hPa</a:t>
            </a: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  <a:latin typeface="Adobe Caslon Pro"/>
                <a:cs typeface="Adobe Caslon Pro"/>
              </a:rPr>
              <a:t>.</a:t>
            </a:r>
            <a:endParaRPr lang="en-US" sz="2400" dirty="0">
              <a:solidFill>
                <a:schemeClr val="tx1">
                  <a:alpha val="25000"/>
                </a:schemeClr>
              </a:solidFill>
              <a:latin typeface="Adobe Caslon Pro"/>
              <a:cs typeface="Adobe Caslon Pro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5361823"/>
            <a:ext cx="6687777" cy="8229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  <a:latin typeface="Adobe Caslon Pro"/>
                <a:cs typeface="Adobe Caslon Pro"/>
              </a:rPr>
              <a:t> Small changes in environmental temperature dramatically alter mean buoyancy of cloud updrafts in 700–850 </a:t>
            </a:r>
            <a:r>
              <a:rPr lang="en-US" sz="2400" dirty="0" err="1" smtClean="0">
                <a:solidFill>
                  <a:schemeClr val="tx1">
                    <a:alpha val="25000"/>
                  </a:schemeClr>
                </a:solidFill>
                <a:latin typeface="Adobe Caslon Pro"/>
                <a:cs typeface="Adobe Caslon Pro"/>
              </a:rPr>
              <a:t>hPa</a:t>
            </a: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  <a:latin typeface="Adobe Caslon Pro"/>
                <a:cs typeface="Adobe Caslon Pro"/>
              </a:rPr>
              <a:t> layer.</a:t>
            </a:r>
            <a:endParaRPr lang="en-US" sz="2400" dirty="0">
              <a:solidFill>
                <a:schemeClr val="tx1">
                  <a:alpha val="25000"/>
                </a:schemeClr>
              </a:solidFill>
              <a:latin typeface="Adobe Caslon Pro"/>
              <a:cs typeface="Adobe Caslon Pro"/>
            </a:endParaRPr>
          </a:p>
        </p:txBody>
      </p:sp>
      <p:pic>
        <p:nvPicPr>
          <p:cNvPr id="13" name="Picture 12" descr="JGR_Powell-Houze_TRMM-Convection-Dynamo_F04_colo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382" y="881983"/>
            <a:ext cx="1926405" cy="1209601"/>
          </a:xfrm>
          <a:prstGeom prst="rect">
            <a:avLst/>
          </a:prstGeom>
        </p:spPr>
      </p:pic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359217" y="4080946"/>
            <a:ext cx="1484037" cy="1188720"/>
            <a:chOff x="-3104662" y="2616188"/>
            <a:chExt cx="3776289" cy="3024823"/>
          </a:xfrm>
        </p:grpSpPr>
        <p:sp>
          <p:nvSpPr>
            <p:cNvPr id="3" name="Rectangle 2"/>
            <p:cNvSpPr/>
            <p:nvPr/>
          </p:nvSpPr>
          <p:spPr>
            <a:xfrm>
              <a:off x="-3104662" y="2616188"/>
              <a:ext cx="3763457" cy="3011995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F13_v03.eps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0" r="-4070"/>
            <a:stretch/>
          </p:blipFill>
          <p:spPr>
            <a:xfrm>
              <a:off x="-3091830" y="2623307"/>
              <a:ext cx="3763457" cy="3017704"/>
            </a:xfrm>
            <a:prstGeom prst="rect">
              <a:avLst/>
            </a:prstGeom>
          </p:spPr>
        </p:pic>
      </p:grpSp>
      <p:pic>
        <p:nvPicPr>
          <p:cNvPr id="29" name="Picture 28" descr="F11_v02.ti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" r="46896"/>
          <a:stretch/>
        </p:blipFill>
        <p:spPr>
          <a:xfrm>
            <a:off x="7282321" y="5387479"/>
            <a:ext cx="1422951" cy="1188720"/>
          </a:xfrm>
          <a:prstGeom prst="rect">
            <a:avLst/>
          </a:prstGeom>
          <a:ln>
            <a:noFill/>
          </a:ln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50073" y="1913281"/>
            <a:ext cx="1296168" cy="1097280"/>
            <a:chOff x="-3078400" y="3651647"/>
            <a:chExt cx="3078400" cy="2606040"/>
          </a:xfrm>
        </p:grpSpPr>
        <p:sp>
          <p:nvSpPr>
            <p:cNvPr id="7" name="Rectangle 6"/>
            <p:cNvSpPr/>
            <p:nvPr/>
          </p:nvSpPr>
          <p:spPr>
            <a:xfrm>
              <a:off x="-3078400" y="3651647"/>
              <a:ext cx="3078400" cy="2606040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 descr="JGR_PowellHouze_Large-scale_F10_color_REVISED.eps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50" t="66240" r="-358" b="4377"/>
            <a:stretch/>
          </p:blipFill>
          <p:spPr>
            <a:xfrm>
              <a:off x="-3078400" y="3651647"/>
              <a:ext cx="3078400" cy="2606040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7036058" y="881983"/>
            <a:ext cx="1684579" cy="3256389"/>
            <a:chOff x="7190908" y="-191862"/>
            <a:chExt cx="1684579" cy="3256389"/>
          </a:xfrm>
        </p:grpSpPr>
        <p:grpSp>
          <p:nvGrpSpPr>
            <p:cNvPr id="21" name="Group 20"/>
            <p:cNvGrpSpPr>
              <a:grpSpLocks noChangeAspect="1"/>
            </p:cNvGrpSpPr>
            <p:nvPr/>
          </p:nvGrpSpPr>
          <p:grpSpPr>
            <a:xfrm>
              <a:off x="7221951" y="1875807"/>
              <a:ext cx="1653536" cy="1188720"/>
              <a:chOff x="1164106" y="786487"/>
              <a:chExt cx="7905893" cy="5683512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1164106" y="826799"/>
                <a:ext cx="7864805" cy="56432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3" name="Picture 22" descr="F06_v04-01.eps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4106" y="786487"/>
                <a:ext cx="4046411" cy="5643200"/>
              </a:xfrm>
              <a:prstGeom prst="rect">
                <a:avLst/>
              </a:prstGeom>
            </p:spPr>
          </p:pic>
          <p:pic>
            <p:nvPicPr>
              <p:cNvPr id="24" name="Picture 23" descr="F07_v03-01.eps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0301" y="877991"/>
                <a:ext cx="3799698" cy="5592008"/>
              </a:xfrm>
              <a:prstGeom prst="rect">
                <a:avLst/>
              </a:prstGeom>
            </p:spPr>
          </p:pic>
        </p:grpSp>
        <p:sp>
          <p:nvSpPr>
            <p:cNvPr id="36" name="Rectangle 35"/>
            <p:cNvSpPr/>
            <p:nvPr/>
          </p:nvSpPr>
          <p:spPr>
            <a:xfrm>
              <a:off x="7190908" y="-191862"/>
              <a:ext cx="1669214" cy="1327296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205010" y="4060183"/>
            <a:ext cx="1669214" cy="132729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222255" y="5361823"/>
            <a:ext cx="1669214" cy="132729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64899" y="2063362"/>
            <a:ext cx="6687777" cy="8229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  <a:latin typeface="Adobe Caslon Pro"/>
                <a:cs typeface="Adobe Caslon Pro"/>
              </a:rPr>
              <a:t> During transition periods, moderately deep clouds make environment conducive to deep convection.</a:t>
            </a:r>
            <a:endParaRPr lang="en-US" sz="2400" dirty="0">
              <a:solidFill>
                <a:schemeClr val="tx1">
                  <a:alpha val="25000"/>
                </a:schemeClr>
              </a:solidFill>
              <a:latin typeface="Adobe Caslon Pro"/>
              <a:cs typeface="Adobe Caslon Pro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30213" y="1867939"/>
            <a:ext cx="1669214" cy="132729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328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3EAA4-C380-C441-BA80-ECB9591C495C}" type="datetime3">
              <a:rPr lang="en-US" smtClean="0"/>
              <a:t>27 October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Powell: MJO Convective Onset Dynamics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5</a:t>
            </a:fld>
            <a:endParaRPr lang="en-US"/>
          </a:p>
        </p:txBody>
      </p:sp>
      <p:pic>
        <p:nvPicPr>
          <p:cNvPr id="2" name="Picture 1" descr="bondandvecchi200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65" y="139311"/>
            <a:ext cx="4203700" cy="6153150"/>
          </a:xfrm>
          <a:prstGeom prst="rect">
            <a:avLst/>
          </a:prstGeom>
        </p:spPr>
      </p:pic>
      <p:pic>
        <p:nvPicPr>
          <p:cNvPr id="3" name="Picture 2" descr="klotzbach2014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244" y="152129"/>
            <a:ext cx="4216271" cy="61403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43488" y="269381"/>
            <a:ext cx="8249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Bond and </a:t>
            </a:r>
            <a:r>
              <a:rPr lang="en-US" dirty="0" err="1" smtClean="0">
                <a:solidFill>
                  <a:srgbClr val="000000"/>
                </a:solidFill>
              </a:rPr>
              <a:t>Vecchi</a:t>
            </a:r>
            <a:r>
              <a:rPr lang="en-US" dirty="0" smtClean="0">
                <a:solidFill>
                  <a:srgbClr val="000000"/>
                </a:solidFill>
              </a:rPr>
              <a:t> 2003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9709" y="5923129"/>
            <a:ext cx="1743806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solidFill>
                  <a:srgbClr val="000000"/>
                </a:solidFill>
              </a:rPr>
              <a:t>Klotzbach</a:t>
            </a:r>
            <a:r>
              <a:rPr lang="en-US" dirty="0" smtClean="0">
                <a:solidFill>
                  <a:srgbClr val="000000"/>
                </a:solidFill>
              </a:rPr>
              <a:t> 2014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868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716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dobe Caslon Pro"/>
                <a:cs typeface="Adobe Caslon Pro"/>
              </a:rPr>
              <a:t>Conclusions</a:t>
            </a:r>
            <a:endParaRPr lang="en-US" dirty="0">
              <a:latin typeface="Adobe Caslon Pro"/>
              <a:cs typeface="Adobe Caslon Pr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931410"/>
            <a:ext cx="6687777" cy="82297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  <a:latin typeface="Adobe Caslon Pro"/>
                <a:cs typeface="Adobe Caslon Pro"/>
              </a:rPr>
              <a:t> 3–7 day build up in cloud population during transition periods prior to MJO convective onset.</a:t>
            </a:r>
            <a:endParaRPr lang="en-US" sz="2400" dirty="0">
              <a:solidFill>
                <a:schemeClr val="tx1">
                  <a:alpha val="25000"/>
                </a:schemeClr>
              </a:solidFill>
              <a:latin typeface="Adobe Caslon Pro"/>
              <a:cs typeface="Adobe Caslon Pr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3087790"/>
            <a:ext cx="7194813" cy="8229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Font typeface="Arial"/>
              <a:buChar char="•"/>
            </a:pPr>
            <a:r>
              <a:rPr lang="en-US" sz="2400" dirty="0">
                <a:solidFill>
                  <a:schemeClr val="tx1">
                    <a:alpha val="25000"/>
                  </a:schemeClr>
                </a:solidFill>
                <a:latin typeface="Adobe Caslon Pro"/>
                <a:cs typeface="Adobe Caslon Pro"/>
              </a:rPr>
              <a:t> </a:t>
            </a: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  <a:latin typeface="Adobe Caslon Pro"/>
                <a:cs typeface="Adobe Caslon Pro"/>
              </a:rPr>
              <a:t>Circumnavigating wave has impacts on low-wavenumber </a:t>
            </a:r>
            <a:r>
              <a:rPr lang="en-US" dirty="0" err="1" smtClean="0">
                <a:solidFill>
                  <a:schemeClr val="tx1">
                    <a:alpha val="25000"/>
                  </a:schemeClr>
                </a:solidFill>
                <a:latin typeface="Lucida Grande"/>
                <a:ea typeface="Lucida Grande"/>
                <a:cs typeface="Lucida Grande"/>
              </a:rPr>
              <a:t>ω</a:t>
            </a: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  <a:latin typeface="Adobe Caslon Pro"/>
                <a:cs typeface="Adobe Caslon Pro"/>
              </a:rPr>
              <a:t> anomalies of O(0.01 Pa s</a:t>
            </a:r>
            <a:r>
              <a:rPr lang="en-US" sz="2400" baseline="30000" dirty="0" smtClean="0">
                <a:solidFill>
                  <a:schemeClr val="tx1">
                    <a:alpha val="25000"/>
                  </a:schemeClr>
                </a:solidFill>
                <a:latin typeface="Adobe Caslon Pro"/>
                <a:cs typeface="Adobe Caslon Pro"/>
              </a:rPr>
              <a:t>-1</a:t>
            </a: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  <a:latin typeface="Adobe Caslon Pro"/>
                <a:cs typeface="Adobe Caslon Pro"/>
              </a:rPr>
              <a:t>).</a:t>
            </a:r>
            <a:endParaRPr lang="en-US" sz="2400" dirty="0">
              <a:solidFill>
                <a:schemeClr val="tx1">
                  <a:alpha val="25000"/>
                </a:schemeClr>
              </a:solidFill>
              <a:latin typeface="Adobe Caslon Pro"/>
              <a:cs typeface="Adobe Caslon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9696" y="4249427"/>
            <a:ext cx="6687777" cy="8229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latin typeface="Adobe Caslon Pro"/>
                <a:cs typeface="Adobe Caslon Pro"/>
              </a:rPr>
              <a:t> Changes in vertical velocity cause small changes of O(0.1K) in tropospheric temperature below 500 </a:t>
            </a:r>
            <a:r>
              <a:rPr lang="en-US" sz="2400" dirty="0" err="1" smtClean="0">
                <a:latin typeface="Adobe Caslon Pro"/>
                <a:cs typeface="Adobe Caslon Pro"/>
              </a:rPr>
              <a:t>hPa</a:t>
            </a:r>
            <a:r>
              <a:rPr lang="en-US" sz="2400" dirty="0" smtClean="0">
                <a:latin typeface="Adobe Caslon Pro"/>
                <a:cs typeface="Adobe Caslon Pro"/>
              </a:rPr>
              <a:t>.</a:t>
            </a:r>
            <a:endParaRPr lang="en-US" sz="2400" dirty="0">
              <a:latin typeface="Adobe Caslon Pro"/>
              <a:cs typeface="Adobe Caslon Pro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5361823"/>
            <a:ext cx="6687777" cy="8229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  <a:latin typeface="Adobe Caslon Pro"/>
                <a:cs typeface="Adobe Caslon Pro"/>
              </a:rPr>
              <a:t> Small changes in environmental temperature dramatically alter mean buoyancy of cloud updrafts in 700–850 </a:t>
            </a:r>
            <a:r>
              <a:rPr lang="en-US" sz="2400" dirty="0" err="1" smtClean="0">
                <a:solidFill>
                  <a:schemeClr val="tx1">
                    <a:alpha val="25000"/>
                  </a:schemeClr>
                </a:solidFill>
                <a:latin typeface="Adobe Caslon Pro"/>
                <a:cs typeface="Adobe Caslon Pro"/>
              </a:rPr>
              <a:t>hPa</a:t>
            </a: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  <a:latin typeface="Adobe Caslon Pro"/>
                <a:cs typeface="Adobe Caslon Pro"/>
              </a:rPr>
              <a:t> layer.</a:t>
            </a:r>
            <a:endParaRPr lang="en-US" sz="2400" dirty="0">
              <a:solidFill>
                <a:schemeClr val="tx1">
                  <a:alpha val="25000"/>
                </a:schemeClr>
              </a:solidFill>
              <a:latin typeface="Adobe Caslon Pro"/>
              <a:cs typeface="Adobe Caslon Pro"/>
            </a:endParaRPr>
          </a:p>
        </p:txBody>
      </p:sp>
      <p:pic>
        <p:nvPicPr>
          <p:cNvPr id="13" name="Picture 12" descr="JGR_Powell-Houze_TRMM-Convection-Dynamo_F04_colo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382" y="881983"/>
            <a:ext cx="1926405" cy="1209601"/>
          </a:xfrm>
          <a:prstGeom prst="rect">
            <a:avLst/>
          </a:prstGeom>
        </p:spPr>
      </p:pic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359217" y="4080946"/>
            <a:ext cx="1484037" cy="1188720"/>
            <a:chOff x="-3104662" y="2616188"/>
            <a:chExt cx="3776289" cy="3024823"/>
          </a:xfrm>
        </p:grpSpPr>
        <p:sp>
          <p:nvSpPr>
            <p:cNvPr id="3" name="Rectangle 2"/>
            <p:cNvSpPr/>
            <p:nvPr/>
          </p:nvSpPr>
          <p:spPr>
            <a:xfrm>
              <a:off x="-3104662" y="2616188"/>
              <a:ext cx="3763457" cy="3011995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F13_v03.eps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0" r="-4070"/>
            <a:stretch/>
          </p:blipFill>
          <p:spPr>
            <a:xfrm>
              <a:off x="-3091830" y="2623307"/>
              <a:ext cx="3763457" cy="3017704"/>
            </a:xfrm>
            <a:prstGeom prst="rect">
              <a:avLst/>
            </a:prstGeom>
          </p:spPr>
        </p:pic>
      </p:grpSp>
      <p:pic>
        <p:nvPicPr>
          <p:cNvPr id="29" name="Picture 28" descr="F11_v02.ti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" r="46896"/>
          <a:stretch/>
        </p:blipFill>
        <p:spPr>
          <a:xfrm>
            <a:off x="7282321" y="5387479"/>
            <a:ext cx="1422951" cy="1188720"/>
          </a:xfrm>
          <a:prstGeom prst="rect">
            <a:avLst/>
          </a:prstGeom>
          <a:ln>
            <a:noFill/>
          </a:ln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50073" y="1913281"/>
            <a:ext cx="1296168" cy="1097280"/>
            <a:chOff x="-3078400" y="3651647"/>
            <a:chExt cx="3078400" cy="2606040"/>
          </a:xfrm>
        </p:grpSpPr>
        <p:sp>
          <p:nvSpPr>
            <p:cNvPr id="7" name="Rectangle 6"/>
            <p:cNvSpPr/>
            <p:nvPr/>
          </p:nvSpPr>
          <p:spPr>
            <a:xfrm>
              <a:off x="-3078400" y="3651647"/>
              <a:ext cx="3078400" cy="2606040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 descr="JGR_PowellHouze_Large-scale_F10_color_REVISED.eps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50" t="66240" r="-358" b="4377"/>
            <a:stretch/>
          </p:blipFill>
          <p:spPr>
            <a:xfrm>
              <a:off x="-3078400" y="3651647"/>
              <a:ext cx="3078400" cy="2606040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7057984" y="2922608"/>
            <a:ext cx="1669214" cy="1327296"/>
            <a:chOff x="7212834" y="1848763"/>
            <a:chExt cx="1669214" cy="1327296"/>
          </a:xfrm>
        </p:grpSpPr>
        <p:grpSp>
          <p:nvGrpSpPr>
            <p:cNvPr id="21" name="Group 20"/>
            <p:cNvGrpSpPr>
              <a:grpSpLocks noChangeAspect="1"/>
            </p:cNvGrpSpPr>
            <p:nvPr/>
          </p:nvGrpSpPr>
          <p:grpSpPr>
            <a:xfrm>
              <a:off x="7221951" y="1875807"/>
              <a:ext cx="1653536" cy="1188720"/>
              <a:chOff x="1164106" y="786487"/>
              <a:chExt cx="7905893" cy="5683512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1164106" y="826799"/>
                <a:ext cx="7864805" cy="56432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3" name="Picture 22" descr="F06_v04-01.eps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4106" y="786487"/>
                <a:ext cx="4046411" cy="5643200"/>
              </a:xfrm>
              <a:prstGeom prst="rect">
                <a:avLst/>
              </a:prstGeom>
            </p:spPr>
          </p:pic>
          <p:pic>
            <p:nvPicPr>
              <p:cNvPr id="24" name="Picture 23" descr="F07_v03-01.eps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0301" y="877991"/>
                <a:ext cx="3799698" cy="5592008"/>
              </a:xfrm>
              <a:prstGeom prst="rect">
                <a:avLst/>
              </a:prstGeom>
            </p:spPr>
          </p:pic>
        </p:grpSp>
        <p:sp>
          <p:nvSpPr>
            <p:cNvPr id="36" name="Rectangle 35"/>
            <p:cNvSpPr/>
            <p:nvPr/>
          </p:nvSpPr>
          <p:spPr>
            <a:xfrm>
              <a:off x="7212834" y="1848763"/>
              <a:ext cx="1669214" cy="1327296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7017585" y="736066"/>
            <a:ext cx="1873883" cy="132729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222255" y="5361823"/>
            <a:ext cx="1669214" cy="132729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64899" y="2063362"/>
            <a:ext cx="6687777" cy="8229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  <a:latin typeface="Adobe Caslon Pro"/>
                <a:cs typeface="Adobe Caslon Pro"/>
              </a:rPr>
              <a:t> During transition periods, moderately deep clouds make environment conducive to deep convection.</a:t>
            </a:r>
            <a:endParaRPr lang="en-US" sz="2400" dirty="0">
              <a:solidFill>
                <a:schemeClr val="tx1">
                  <a:alpha val="25000"/>
                </a:schemeClr>
              </a:solidFill>
              <a:latin typeface="Adobe Caslon Pro"/>
              <a:cs typeface="Adobe Caslon Pro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30213" y="1896161"/>
            <a:ext cx="1669214" cy="132729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328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716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dobe Caslon Pro"/>
                <a:cs typeface="Adobe Caslon Pro"/>
              </a:rPr>
              <a:t>Conclusions</a:t>
            </a:r>
            <a:endParaRPr lang="en-US" dirty="0">
              <a:latin typeface="Adobe Caslon Pro"/>
              <a:cs typeface="Adobe Caslon Pr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931410"/>
            <a:ext cx="6687777" cy="82297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  <a:latin typeface="Adobe Caslon Pro"/>
                <a:cs typeface="Adobe Caslon Pro"/>
              </a:rPr>
              <a:t> 3–7 day build up in cloud population during transition periods prior to MJO convective onset.</a:t>
            </a:r>
            <a:endParaRPr lang="en-US" sz="2400" dirty="0">
              <a:solidFill>
                <a:schemeClr val="tx1">
                  <a:alpha val="25000"/>
                </a:schemeClr>
              </a:solidFill>
              <a:latin typeface="Adobe Caslon Pro"/>
              <a:cs typeface="Adobe Caslon Pr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3087790"/>
            <a:ext cx="7194813" cy="8229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Font typeface="Arial"/>
              <a:buChar char="•"/>
            </a:pPr>
            <a:r>
              <a:rPr lang="en-US" sz="2400" dirty="0">
                <a:solidFill>
                  <a:schemeClr val="tx1">
                    <a:alpha val="25000"/>
                  </a:schemeClr>
                </a:solidFill>
                <a:latin typeface="Adobe Caslon Pro"/>
                <a:cs typeface="Adobe Caslon Pro"/>
              </a:rPr>
              <a:t> </a:t>
            </a: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  <a:latin typeface="Adobe Caslon Pro"/>
                <a:cs typeface="Adobe Caslon Pro"/>
              </a:rPr>
              <a:t>Circumnavigating wave has impacts on low-wavenumber </a:t>
            </a:r>
            <a:r>
              <a:rPr lang="en-US" dirty="0" err="1" smtClean="0">
                <a:solidFill>
                  <a:schemeClr val="tx1">
                    <a:alpha val="25000"/>
                  </a:schemeClr>
                </a:solidFill>
                <a:latin typeface="Lucida Grande"/>
                <a:ea typeface="Lucida Grande"/>
                <a:cs typeface="Lucida Grande"/>
              </a:rPr>
              <a:t>ω</a:t>
            </a: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  <a:latin typeface="Adobe Caslon Pro"/>
                <a:cs typeface="Adobe Caslon Pro"/>
              </a:rPr>
              <a:t> anomalies of O(0.01 Pa s</a:t>
            </a:r>
            <a:r>
              <a:rPr lang="en-US" sz="2400" baseline="30000" dirty="0" smtClean="0">
                <a:solidFill>
                  <a:schemeClr val="tx1">
                    <a:alpha val="25000"/>
                  </a:schemeClr>
                </a:solidFill>
                <a:latin typeface="Adobe Caslon Pro"/>
                <a:cs typeface="Adobe Caslon Pro"/>
              </a:rPr>
              <a:t>-1</a:t>
            </a: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  <a:latin typeface="Adobe Caslon Pro"/>
                <a:cs typeface="Adobe Caslon Pro"/>
              </a:rPr>
              <a:t>).</a:t>
            </a:r>
            <a:endParaRPr lang="en-US" sz="2400" dirty="0">
              <a:solidFill>
                <a:schemeClr val="tx1">
                  <a:alpha val="25000"/>
                </a:schemeClr>
              </a:solidFill>
              <a:latin typeface="Adobe Caslon Pro"/>
              <a:cs typeface="Adobe Caslon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9696" y="4249427"/>
            <a:ext cx="6687777" cy="8229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  <a:latin typeface="Adobe Caslon Pro"/>
                <a:cs typeface="Adobe Caslon Pro"/>
              </a:rPr>
              <a:t> Changes in vertical velocity cause small changes of O(0.1K) in tropospheric temperature below 500 </a:t>
            </a:r>
            <a:r>
              <a:rPr lang="en-US" sz="2400" dirty="0" err="1" smtClean="0">
                <a:solidFill>
                  <a:schemeClr val="tx1">
                    <a:alpha val="25000"/>
                  </a:schemeClr>
                </a:solidFill>
                <a:latin typeface="Adobe Caslon Pro"/>
                <a:cs typeface="Adobe Caslon Pro"/>
              </a:rPr>
              <a:t>hPa</a:t>
            </a: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  <a:latin typeface="Adobe Caslon Pro"/>
                <a:cs typeface="Adobe Caslon Pro"/>
              </a:rPr>
              <a:t>.</a:t>
            </a:r>
            <a:endParaRPr lang="en-US" sz="2400" dirty="0">
              <a:solidFill>
                <a:schemeClr val="tx1">
                  <a:alpha val="25000"/>
                </a:schemeClr>
              </a:solidFill>
              <a:latin typeface="Adobe Caslon Pro"/>
              <a:cs typeface="Adobe Caslon Pro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5361823"/>
            <a:ext cx="6687777" cy="8229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latin typeface="Adobe Caslon Pro"/>
                <a:cs typeface="Adobe Caslon Pro"/>
              </a:rPr>
              <a:t> Small changes in environmental temperature dramatically alter mean buoyancy of cloud updrafts in 700–850 </a:t>
            </a:r>
            <a:r>
              <a:rPr lang="en-US" sz="2400" dirty="0" err="1" smtClean="0">
                <a:latin typeface="Adobe Caslon Pro"/>
                <a:cs typeface="Adobe Caslon Pro"/>
              </a:rPr>
              <a:t>hPa</a:t>
            </a:r>
            <a:r>
              <a:rPr lang="en-US" sz="2400" dirty="0" smtClean="0">
                <a:latin typeface="Adobe Caslon Pro"/>
                <a:cs typeface="Adobe Caslon Pro"/>
              </a:rPr>
              <a:t> layer.</a:t>
            </a:r>
            <a:endParaRPr lang="en-US" sz="2400" dirty="0">
              <a:latin typeface="Adobe Caslon Pro"/>
              <a:cs typeface="Adobe Caslon Pro"/>
            </a:endParaRPr>
          </a:p>
        </p:txBody>
      </p:sp>
      <p:pic>
        <p:nvPicPr>
          <p:cNvPr id="13" name="Picture 12" descr="JGR_Powell-Houze_TRMM-Convection-Dynamo_F04_colo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382" y="881983"/>
            <a:ext cx="1926405" cy="1209601"/>
          </a:xfrm>
          <a:prstGeom prst="rect">
            <a:avLst/>
          </a:prstGeom>
        </p:spPr>
      </p:pic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359217" y="4080946"/>
            <a:ext cx="1484037" cy="1188720"/>
            <a:chOff x="-3104662" y="2616188"/>
            <a:chExt cx="3776289" cy="3024823"/>
          </a:xfrm>
        </p:grpSpPr>
        <p:sp>
          <p:nvSpPr>
            <p:cNvPr id="3" name="Rectangle 2"/>
            <p:cNvSpPr/>
            <p:nvPr/>
          </p:nvSpPr>
          <p:spPr>
            <a:xfrm>
              <a:off x="-3104662" y="2616188"/>
              <a:ext cx="3763457" cy="3011995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F13_v03.eps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0" r="-4070"/>
            <a:stretch/>
          </p:blipFill>
          <p:spPr>
            <a:xfrm>
              <a:off x="-3091830" y="2623307"/>
              <a:ext cx="3763457" cy="3017704"/>
            </a:xfrm>
            <a:prstGeom prst="rect">
              <a:avLst/>
            </a:prstGeom>
          </p:spPr>
        </p:pic>
      </p:grpSp>
      <p:pic>
        <p:nvPicPr>
          <p:cNvPr id="29" name="Picture 28" descr="F11_v02.ti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" r="46896"/>
          <a:stretch/>
        </p:blipFill>
        <p:spPr>
          <a:xfrm>
            <a:off x="7282321" y="5387479"/>
            <a:ext cx="1422951" cy="1188720"/>
          </a:xfrm>
          <a:prstGeom prst="rect">
            <a:avLst/>
          </a:prstGeom>
          <a:ln>
            <a:noFill/>
          </a:ln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50073" y="1913281"/>
            <a:ext cx="1296168" cy="1097280"/>
            <a:chOff x="-3078400" y="3651647"/>
            <a:chExt cx="3078400" cy="2606040"/>
          </a:xfrm>
        </p:grpSpPr>
        <p:sp>
          <p:nvSpPr>
            <p:cNvPr id="7" name="Rectangle 6"/>
            <p:cNvSpPr/>
            <p:nvPr/>
          </p:nvSpPr>
          <p:spPr>
            <a:xfrm>
              <a:off x="-3078400" y="3651647"/>
              <a:ext cx="3078400" cy="2606040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 descr="JGR_PowellHouze_Large-scale_F10_color_REVISED.eps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50" t="66240" r="-358" b="4377"/>
            <a:stretch/>
          </p:blipFill>
          <p:spPr>
            <a:xfrm>
              <a:off x="-3078400" y="3651647"/>
              <a:ext cx="3078400" cy="2606040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7057984" y="2922608"/>
            <a:ext cx="1669214" cy="1327296"/>
            <a:chOff x="7212834" y="1848763"/>
            <a:chExt cx="1669214" cy="1327296"/>
          </a:xfrm>
        </p:grpSpPr>
        <p:grpSp>
          <p:nvGrpSpPr>
            <p:cNvPr id="21" name="Group 20"/>
            <p:cNvGrpSpPr>
              <a:grpSpLocks noChangeAspect="1"/>
            </p:cNvGrpSpPr>
            <p:nvPr/>
          </p:nvGrpSpPr>
          <p:grpSpPr>
            <a:xfrm>
              <a:off x="7221951" y="1875807"/>
              <a:ext cx="1653536" cy="1188720"/>
              <a:chOff x="1164106" y="786487"/>
              <a:chExt cx="7905893" cy="5683512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1164106" y="826799"/>
                <a:ext cx="7864805" cy="56432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3" name="Picture 22" descr="F06_v04-01.eps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4106" y="786487"/>
                <a:ext cx="4046411" cy="5643200"/>
              </a:xfrm>
              <a:prstGeom prst="rect">
                <a:avLst/>
              </a:prstGeom>
            </p:spPr>
          </p:pic>
          <p:pic>
            <p:nvPicPr>
              <p:cNvPr id="24" name="Picture 23" descr="F07_v03-01.eps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0301" y="877991"/>
                <a:ext cx="3799698" cy="5592008"/>
              </a:xfrm>
              <a:prstGeom prst="rect">
                <a:avLst/>
              </a:prstGeom>
            </p:spPr>
          </p:pic>
        </p:grpSp>
        <p:sp>
          <p:nvSpPr>
            <p:cNvPr id="36" name="Rectangle 35"/>
            <p:cNvSpPr/>
            <p:nvPr/>
          </p:nvSpPr>
          <p:spPr>
            <a:xfrm>
              <a:off x="7212834" y="1848763"/>
              <a:ext cx="1669214" cy="1327296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205010" y="4060183"/>
            <a:ext cx="1669214" cy="132729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078810" y="801447"/>
            <a:ext cx="1669214" cy="132729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64899" y="2063362"/>
            <a:ext cx="6687777" cy="8229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tx1">
                    <a:alpha val="25000"/>
                  </a:schemeClr>
                </a:solidFill>
                <a:latin typeface="Adobe Caslon Pro"/>
                <a:cs typeface="Adobe Caslon Pro"/>
              </a:rPr>
              <a:t> During transition periods, moderately deep clouds make environment conducive to deep convection.</a:t>
            </a:r>
            <a:endParaRPr lang="en-US" sz="2400" dirty="0">
              <a:solidFill>
                <a:schemeClr val="tx1">
                  <a:alpha val="25000"/>
                </a:schemeClr>
              </a:solidFill>
              <a:latin typeface="Adobe Caslon Pro"/>
              <a:cs typeface="Adobe Caslon Pro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30213" y="1896161"/>
            <a:ext cx="1669214" cy="132729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328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716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dobe Caslon Pro"/>
                <a:cs typeface="Adobe Caslon Pro"/>
              </a:rPr>
              <a:t>Conclusions</a:t>
            </a:r>
            <a:endParaRPr lang="en-US" dirty="0">
              <a:latin typeface="Adobe Caslon Pro"/>
              <a:cs typeface="Adobe Caslon Pr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931410"/>
            <a:ext cx="6687777" cy="82297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latin typeface="Adobe Caslon Pro"/>
                <a:cs typeface="Adobe Caslon Pro"/>
              </a:rPr>
              <a:t> 3–7 day build up in cloud population during transition periods prior to MJO convective onset.</a:t>
            </a:r>
            <a:endParaRPr lang="en-US" sz="2400" dirty="0">
              <a:latin typeface="Adobe Caslon Pro"/>
              <a:cs typeface="Adobe Caslon Pr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3087790"/>
            <a:ext cx="7194813" cy="8229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Font typeface="Arial"/>
              <a:buChar char="•"/>
            </a:pPr>
            <a:r>
              <a:rPr lang="en-US" sz="2400" dirty="0">
                <a:latin typeface="Adobe Caslon Pro"/>
                <a:cs typeface="Adobe Caslon Pro"/>
              </a:rPr>
              <a:t> </a:t>
            </a:r>
            <a:r>
              <a:rPr lang="en-US" sz="2400" dirty="0" smtClean="0">
                <a:latin typeface="Adobe Caslon Pro"/>
                <a:cs typeface="Adobe Caslon Pro"/>
              </a:rPr>
              <a:t>Circumnavigating wave has impacts on low-wavenumber </a:t>
            </a:r>
            <a:r>
              <a:rPr lang="en-US" dirty="0" err="1" smtClean="0">
                <a:latin typeface="Lucida Grande"/>
                <a:ea typeface="Lucida Grande"/>
                <a:cs typeface="Lucida Grande"/>
              </a:rPr>
              <a:t>ω</a:t>
            </a:r>
            <a:r>
              <a:rPr lang="en-US" sz="2400" dirty="0" smtClean="0">
                <a:latin typeface="Adobe Caslon Pro"/>
                <a:cs typeface="Adobe Caslon Pro"/>
              </a:rPr>
              <a:t> anomalies of O(0.01 Pa s</a:t>
            </a:r>
            <a:r>
              <a:rPr lang="en-US" sz="2400" baseline="30000" dirty="0" smtClean="0">
                <a:latin typeface="Adobe Caslon Pro"/>
                <a:cs typeface="Adobe Caslon Pro"/>
              </a:rPr>
              <a:t>-1</a:t>
            </a:r>
            <a:r>
              <a:rPr lang="en-US" sz="2400" dirty="0" smtClean="0">
                <a:latin typeface="Adobe Caslon Pro"/>
                <a:cs typeface="Adobe Caslon Pro"/>
              </a:rPr>
              <a:t>).</a:t>
            </a:r>
            <a:endParaRPr lang="en-US" sz="2400" dirty="0">
              <a:latin typeface="Adobe Caslon Pro"/>
              <a:cs typeface="Adobe Caslon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9696" y="4249427"/>
            <a:ext cx="6687777" cy="8229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latin typeface="Adobe Caslon Pro"/>
                <a:cs typeface="Adobe Caslon Pro"/>
              </a:rPr>
              <a:t> Changes in vertical velocity cause small changes of O(0.1K) in tropospheric temperature below 500 </a:t>
            </a:r>
            <a:r>
              <a:rPr lang="en-US" sz="2400" dirty="0" err="1" smtClean="0">
                <a:latin typeface="Adobe Caslon Pro"/>
                <a:cs typeface="Adobe Caslon Pro"/>
              </a:rPr>
              <a:t>hPa</a:t>
            </a:r>
            <a:r>
              <a:rPr lang="en-US" sz="2400" dirty="0" smtClean="0">
                <a:latin typeface="Adobe Caslon Pro"/>
                <a:cs typeface="Adobe Caslon Pro"/>
              </a:rPr>
              <a:t>.</a:t>
            </a:r>
            <a:endParaRPr lang="en-US" sz="2400" dirty="0">
              <a:latin typeface="Adobe Caslon Pro"/>
              <a:cs typeface="Adobe Caslon Pro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5361823"/>
            <a:ext cx="6687777" cy="8229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latin typeface="Adobe Caslon Pro"/>
                <a:cs typeface="Adobe Caslon Pro"/>
              </a:rPr>
              <a:t> Small changes in environmental temperature dramatically alter mean buoyancy of cloud updrafts in 700–850 </a:t>
            </a:r>
            <a:r>
              <a:rPr lang="en-US" sz="2400" dirty="0" err="1" smtClean="0">
                <a:latin typeface="Adobe Caslon Pro"/>
                <a:cs typeface="Adobe Caslon Pro"/>
              </a:rPr>
              <a:t>hPa</a:t>
            </a:r>
            <a:r>
              <a:rPr lang="en-US" sz="2400" dirty="0" smtClean="0">
                <a:latin typeface="Adobe Caslon Pro"/>
                <a:cs typeface="Adobe Caslon Pro"/>
              </a:rPr>
              <a:t> layer.</a:t>
            </a:r>
            <a:endParaRPr lang="en-US" sz="2400" dirty="0">
              <a:latin typeface="Adobe Caslon Pro"/>
              <a:cs typeface="Adobe Caslon Pro"/>
            </a:endParaRPr>
          </a:p>
        </p:txBody>
      </p:sp>
      <p:pic>
        <p:nvPicPr>
          <p:cNvPr id="13" name="Picture 12" descr="JGR_Powell-Houze_TRMM-Convection-Dynamo_F04_colo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382" y="881983"/>
            <a:ext cx="1926405" cy="1209601"/>
          </a:xfrm>
          <a:prstGeom prst="rect">
            <a:avLst/>
          </a:prstGeom>
        </p:spPr>
      </p:pic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359217" y="4080946"/>
            <a:ext cx="1484037" cy="1188720"/>
            <a:chOff x="-3104662" y="2616188"/>
            <a:chExt cx="3776289" cy="3024823"/>
          </a:xfrm>
        </p:grpSpPr>
        <p:sp>
          <p:nvSpPr>
            <p:cNvPr id="3" name="Rectangle 2"/>
            <p:cNvSpPr/>
            <p:nvPr/>
          </p:nvSpPr>
          <p:spPr>
            <a:xfrm>
              <a:off x="-3104662" y="2616188"/>
              <a:ext cx="3763457" cy="3011995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F13_v03.eps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0" r="-4070"/>
            <a:stretch/>
          </p:blipFill>
          <p:spPr>
            <a:xfrm>
              <a:off x="-3091830" y="2623307"/>
              <a:ext cx="3763457" cy="3017704"/>
            </a:xfrm>
            <a:prstGeom prst="rect">
              <a:avLst/>
            </a:prstGeom>
          </p:spPr>
        </p:pic>
      </p:grpSp>
      <p:pic>
        <p:nvPicPr>
          <p:cNvPr id="29" name="Picture 28" descr="F11_v02.ti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" r="46896"/>
          <a:stretch/>
        </p:blipFill>
        <p:spPr>
          <a:xfrm>
            <a:off x="7282321" y="5387479"/>
            <a:ext cx="1422951" cy="1188720"/>
          </a:xfrm>
          <a:prstGeom prst="rect">
            <a:avLst/>
          </a:prstGeom>
          <a:ln>
            <a:noFill/>
          </a:ln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50073" y="1913281"/>
            <a:ext cx="1296168" cy="1097280"/>
            <a:chOff x="-3078400" y="3651647"/>
            <a:chExt cx="3078400" cy="2606040"/>
          </a:xfrm>
        </p:grpSpPr>
        <p:sp>
          <p:nvSpPr>
            <p:cNvPr id="7" name="Rectangle 6"/>
            <p:cNvSpPr/>
            <p:nvPr/>
          </p:nvSpPr>
          <p:spPr>
            <a:xfrm>
              <a:off x="-3078400" y="3651647"/>
              <a:ext cx="3078400" cy="2606040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 descr="JGR_PowellHouze_Large-scale_F10_color_REVISED.eps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50" t="66240" r="-358" b="4377"/>
            <a:stretch/>
          </p:blipFill>
          <p:spPr>
            <a:xfrm>
              <a:off x="-3078400" y="3651647"/>
              <a:ext cx="3078400" cy="2606040"/>
            </a:xfrm>
            <a:prstGeom prst="rect">
              <a:avLst/>
            </a:prstGeom>
          </p:spPr>
        </p:pic>
      </p:grp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7067101" y="2949652"/>
            <a:ext cx="1653536" cy="1188720"/>
            <a:chOff x="1164106" y="786487"/>
            <a:chExt cx="7905893" cy="5683512"/>
          </a:xfrm>
        </p:grpSpPr>
        <p:sp>
          <p:nvSpPr>
            <p:cNvPr id="22" name="Rectangle 21"/>
            <p:cNvSpPr/>
            <p:nvPr/>
          </p:nvSpPr>
          <p:spPr>
            <a:xfrm>
              <a:off x="1164106" y="826799"/>
              <a:ext cx="7864805" cy="5643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F06_v04-01.eps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4106" y="786487"/>
              <a:ext cx="4046411" cy="5643200"/>
            </a:xfrm>
            <a:prstGeom prst="rect">
              <a:avLst/>
            </a:prstGeom>
          </p:spPr>
        </p:pic>
        <p:pic>
          <p:nvPicPr>
            <p:cNvPr id="24" name="Picture 23" descr="F07_v03-01.eps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0301" y="877991"/>
              <a:ext cx="3799698" cy="5592008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2164899" y="2063362"/>
            <a:ext cx="6687777" cy="8229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latin typeface="Adobe Caslon Pro"/>
                <a:cs typeface="Adobe Caslon Pro"/>
              </a:rPr>
              <a:t> During transition periods, moderately deep clouds make environment conducive to deep convection.</a:t>
            </a:r>
            <a:endParaRPr lang="en-US" sz="2400" dirty="0">
              <a:latin typeface="Adobe Caslon Pro"/>
              <a:cs typeface="Adobe Caslon Pro"/>
            </a:endParaRPr>
          </a:p>
        </p:txBody>
      </p:sp>
    </p:spTree>
    <p:extLst>
      <p:ext uri="{BB962C8B-B14F-4D97-AF65-F5344CB8AC3E}">
        <p14:creationId xmlns:p14="http://schemas.microsoft.com/office/powerpoint/2010/main" val="2924328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6960" y="2968625"/>
            <a:ext cx="8686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End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884160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6960" y="2968625"/>
            <a:ext cx="8686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Extra Slides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746170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3JD020421_F01_colo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9125"/>
            <a:ext cx="9144000" cy="5445873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B35DE-C5D3-A045-81E7-E5BCED440FF1}" type="datetime3">
              <a:rPr lang="en-US" smtClean="0"/>
              <a:t>27 October 2015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Powell: MJO Convective Onset Dynamics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693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3JD020421_F01_colo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9125"/>
            <a:ext cx="9144000" cy="5445873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B35DE-C5D3-A045-81E7-E5BCED440FF1}" type="datetime3">
              <a:rPr lang="en-US" smtClean="0"/>
              <a:t>27 October 2015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Powell: MJO Convective Onset Dynamics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56</a:t>
            </a:fld>
            <a:endParaRPr lang="en-US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903739" y="3214381"/>
            <a:ext cx="2508427" cy="909435"/>
          </a:xfrm>
          <a:prstGeom prst="straightConnector1">
            <a:avLst/>
          </a:prstGeom>
          <a:ln>
            <a:solidFill>
              <a:schemeClr val="tx1">
                <a:lumMod val="8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5441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82668-92E4-8843-BED5-046ABF924082}" type="datetime3">
              <a:rPr lang="en-US" smtClean="0"/>
              <a:t>27 October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Powell: MJO Convective Onset Dynamics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57</a:t>
            </a:fld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68325" y="1000125"/>
            <a:ext cx="8020050" cy="44450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816415" y="5582047"/>
            <a:ext cx="2521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Powell and </a:t>
            </a:r>
            <a:r>
              <a:rPr lang="en-US" dirty="0" err="1" smtClean="0"/>
              <a:t>Houze</a:t>
            </a:r>
            <a:r>
              <a:rPr lang="en-US" dirty="0" smtClean="0"/>
              <a:t> (2013)</a:t>
            </a:r>
            <a:endParaRPr lang="en-US" dirty="0"/>
          </a:p>
        </p:txBody>
      </p:sp>
      <p:pic>
        <p:nvPicPr>
          <p:cNvPr id="7" name="Picture 6" descr="2013JD020421_F02_colo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16" y="1144473"/>
            <a:ext cx="7709174" cy="414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85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82668-92E4-8843-BED5-046ABF924082}" type="datetime3">
              <a:rPr lang="en-US" smtClean="0"/>
              <a:t>27 October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Powell: MJO Convective Onset Dynamics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58</a:t>
            </a:fld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68325" y="1000125"/>
            <a:ext cx="8020050" cy="44450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816415" y="5582047"/>
            <a:ext cx="2521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Powell and </a:t>
            </a:r>
            <a:r>
              <a:rPr lang="en-US" dirty="0" err="1" smtClean="0"/>
              <a:t>Houze</a:t>
            </a:r>
            <a:r>
              <a:rPr lang="en-US" dirty="0" smtClean="0"/>
              <a:t> (2013)</a:t>
            </a:r>
            <a:endParaRPr lang="en-US" dirty="0"/>
          </a:p>
        </p:txBody>
      </p:sp>
      <p:pic>
        <p:nvPicPr>
          <p:cNvPr id="7" name="Picture 6" descr="2013JD020421_F02_colo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16" y="1144473"/>
            <a:ext cx="7709174" cy="414053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03985" y="1526495"/>
            <a:ext cx="1020215" cy="3399336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232079" y="1526495"/>
            <a:ext cx="912423" cy="3399336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132350" y="1526495"/>
            <a:ext cx="744092" cy="3399336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985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65251" y="238126"/>
            <a:ext cx="6588125" cy="6095999"/>
            <a:chOff x="2127250" y="746125"/>
            <a:chExt cx="5238750" cy="5197475"/>
          </a:xfrm>
        </p:grpSpPr>
        <p:sp>
          <p:nvSpPr>
            <p:cNvPr id="3" name="Rounded Rectangle 2"/>
            <p:cNvSpPr/>
            <p:nvPr/>
          </p:nvSpPr>
          <p:spPr>
            <a:xfrm>
              <a:off x="2127250" y="746125"/>
              <a:ext cx="5238750" cy="5197475"/>
            </a:xfrm>
            <a:prstGeom prst="round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 descr="2013JD020421_F08_color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3325" y="1009650"/>
              <a:ext cx="4483100" cy="4902200"/>
            </a:xfrm>
            <a:prstGeom prst="rect">
              <a:avLst/>
            </a:prstGeom>
          </p:spPr>
        </p:pic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1127A-59AC-AF4E-86C0-47B3F98F4EFC}" type="datetime3">
              <a:rPr lang="en-US" smtClean="0"/>
              <a:t>27 October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Powell: MJO Convective Onset Dynamics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987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82668-92E4-8843-BED5-046ABF924082}" type="datetime3">
              <a:rPr lang="en-US" smtClean="0"/>
              <a:t>27 October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Powell: MJO Convective Onset Dynamics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6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913088" y="1000535"/>
            <a:ext cx="7344847" cy="5186592"/>
            <a:chOff x="913086" y="1000535"/>
            <a:chExt cx="7344847" cy="5186592"/>
          </a:xfrm>
        </p:grpSpPr>
        <p:pic>
          <p:nvPicPr>
            <p:cNvPr id="8" name="Picture 7" descr="benedictandrandall2007.jpe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086" y="1000535"/>
              <a:ext cx="7344847" cy="518659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134912" y="1260698"/>
              <a:ext cx="31105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Puritan"/>
                  <a:cs typeface="Puritan"/>
                </a:rPr>
                <a:t>Benedict and Randall (2007)</a:t>
              </a:r>
              <a:endParaRPr lang="en-US" dirty="0">
                <a:solidFill>
                  <a:srgbClr val="FF0000"/>
                </a:solidFill>
                <a:latin typeface="Puritan"/>
                <a:cs typeface="Puritan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308577" y="408952"/>
            <a:ext cx="6584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Hypothesis 1: Convection plays active role in MJO convective onset.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093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156681" y="318081"/>
            <a:ext cx="6951579" cy="592221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82668-92E4-8843-BED5-046ABF924082}" type="datetime3">
              <a:rPr lang="en-US" smtClean="0"/>
              <a:t>27 October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Powell: MJO Convective Onset Dynamics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60</a:t>
            </a:fld>
            <a:endParaRPr lang="en-US"/>
          </a:p>
        </p:txBody>
      </p:sp>
      <p:pic>
        <p:nvPicPr>
          <p:cNvPr id="8" name="Picture 7" descr="F09_v05_with key-0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511" y="535601"/>
            <a:ext cx="6579217" cy="553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82668-92E4-8843-BED5-046ABF924082}" type="datetime3">
              <a:rPr lang="en-US" smtClean="0"/>
              <a:t>27 October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Powell: MJO Convective Onset Dynamics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61</a:t>
            </a:fld>
            <a:endParaRPr lang="en-US"/>
          </a:p>
        </p:txBody>
      </p:sp>
      <p:pic>
        <p:nvPicPr>
          <p:cNvPr id="8" name="Picture 7" descr="dTCbCg_V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15" y="883793"/>
            <a:ext cx="6426200" cy="5041900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1048062"/>
              </p:ext>
            </p:extLst>
          </p:nvPr>
        </p:nvGraphicFramePr>
        <p:xfrm>
          <a:off x="2128280" y="1160462"/>
          <a:ext cx="1084347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1" name="Equation" r:id="rId4" imgW="533400" imgH="241300" progId="Equation.3">
                  <p:embed/>
                </p:oleObj>
              </mc:Choice>
              <mc:Fallback>
                <p:oleObj name="Equation" r:id="rId4" imgW="533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28280" y="1160462"/>
                        <a:ext cx="1084347" cy="49053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1307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39750" y="1889124"/>
            <a:ext cx="8064500" cy="3206747"/>
            <a:chOff x="1047750" y="3207083"/>
            <a:chExt cx="7620000" cy="3047667"/>
          </a:xfrm>
        </p:grpSpPr>
        <p:sp>
          <p:nvSpPr>
            <p:cNvPr id="5" name="Rounded Rectangle 4"/>
            <p:cNvSpPr/>
            <p:nvPr/>
          </p:nvSpPr>
          <p:spPr>
            <a:xfrm>
              <a:off x="1047750" y="3207083"/>
              <a:ext cx="7620000" cy="3047667"/>
            </a:xfrm>
            <a:prstGeom prst="round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2013JD020421_F04_color.eps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76" b="131"/>
            <a:stretch/>
          </p:blipFill>
          <p:spPr>
            <a:xfrm>
              <a:off x="1331064" y="3360493"/>
              <a:ext cx="6893571" cy="2772233"/>
            </a:xfrm>
            <a:prstGeom prst="rect">
              <a:avLst/>
            </a:prstGeom>
          </p:spPr>
        </p:pic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BA2E2-D1DF-354E-92CB-6869D078C073}" type="datetime3">
              <a:rPr lang="en-US" smtClean="0"/>
              <a:t>27 October 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Powell: MJO Convective Onset Dynamics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190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D48A7-993C-B046-8B0B-648218508B98}" type="datetime3">
              <a:rPr lang="en-US" smtClean="0"/>
              <a:t>27 October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Powell: MJO Convective Onset Dynamics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63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41906" y="572250"/>
            <a:ext cx="7471406" cy="5443932"/>
            <a:chOff x="931709" y="572251"/>
            <a:chExt cx="7306408" cy="5252973"/>
          </a:xfrm>
        </p:grpSpPr>
        <p:sp>
          <p:nvSpPr>
            <p:cNvPr id="7" name="Rectangle 6"/>
            <p:cNvSpPr/>
            <p:nvPr/>
          </p:nvSpPr>
          <p:spPr>
            <a:xfrm>
              <a:off x="931710" y="572252"/>
              <a:ext cx="7306407" cy="52529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JGR_Powell-Houze_TRMM-Convection-Dynamo_F08_color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709" y="572251"/>
              <a:ext cx="7306407" cy="5252972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841907" y="202919"/>
            <a:ext cx="131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ERA-Interim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405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82668-92E4-8843-BED5-046ABF924082}" type="datetime3">
              <a:rPr lang="en-US" smtClean="0"/>
              <a:t>27 October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Powell: MJO Convective Onset Dynamics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64</a:t>
            </a:fld>
            <a:endParaRPr lang="en-US"/>
          </a:p>
        </p:txBody>
      </p:sp>
      <p:pic>
        <p:nvPicPr>
          <p:cNvPr id="2" name="Picture 1" descr="F07_v02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338" y="0"/>
            <a:ext cx="5336591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26644"/>
            <a:ext cx="194731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Model grid points separated into 4 categories: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Precipitating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Non-precipitating liquid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Anvil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Environment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74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82668-92E4-8843-BED5-046ABF924082}" type="datetime3">
              <a:rPr lang="en-US" smtClean="0"/>
              <a:t>27 October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Powell: MJO Convective Onset Dynamics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7</a:t>
            </a:fld>
            <a:endParaRPr lang="en-US"/>
          </a:p>
        </p:txBody>
      </p:sp>
      <p:sp>
        <p:nvSpPr>
          <p:cNvPr id="21" name="Date Placeholder 3"/>
          <p:cNvSpPr txBox="1">
            <a:spLocks/>
          </p:cNvSpPr>
          <p:nvPr/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F82668-92E4-8843-BED5-046ABF924082}" type="datetime3">
              <a:rPr lang="en-US" smtClean="0"/>
              <a:pPr/>
              <a:t>27 October 2015</a:t>
            </a:fld>
            <a:endParaRPr lang="en-US"/>
          </a:p>
        </p:txBody>
      </p:sp>
      <p:sp>
        <p:nvSpPr>
          <p:cNvPr id="22" name="Footer Placeholder 4"/>
          <p:cNvSpPr txBox="1">
            <a:spLocks/>
          </p:cNvSpPr>
          <p:nvPr/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Powell: MJO Convective Onset Dynamics</a:t>
            </a:r>
            <a:endParaRPr lang="en-US"/>
          </a:p>
        </p:txBody>
      </p:sp>
      <p:sp>
        <p:nvSpPr>
          <p:cNvPr id="23" name="Slide Number Placeholder 5"/>
          <p:cNvSpPr txBox="1">
            <a:spLocks/>
          </p:cNvSpPr>
          <p:nvPr/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B56013-B943-42BA-886F-6F9D4EB85E9D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913088" y="1000535"/>
            <a:ext cx="7344847" cy="5186592"/>
            <a:chOff x="913086" y="1000535"/>
            <a:chExt cx="7344847" cy="5186592"/>
          </a:xfrm>
        </p:grpSpPr>
        <p:pic>
          <p:nvPicPr>
            <p:cNvPr id="25" name="Picture 24" descr="benedictandrandall2007.jpe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086" y="1000535"/>
              <a:ext cx="7344847" cy="5186592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2134912" y="1260698"/>
              <a:ext cx="31105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Puritan"/>
                  <a:cs typeface="Puritan"/>
                </a:rPr>
                <a:t>Benedict and Randall (2007)</a:t>
              </a:r>
              <a:endParaRPr lang="en-US" dirty="0">
                <a:solidFill>
                  <a:srgbClr val="FF0000"/>
                </a:solidFill>
                <a:latin typeface="Puritan"/>
                <a:cs typeface="Puritan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308577" y="408952"/>
            <a:ext cx="6584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Hypothesis 1: Convection plays active role in MJO convective onset.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3173842" y="2038793"/>
            <a:ext cx="1564105" cy="153737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2812894" y="4778766"/>
            <a:ext cx="1925053" cy="9758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13087" y="5406309"/>
            <a:ext cx="2211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10–15 days or more!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525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82668-92E4-8843-BED5-046ABF924082}" type="datetime3">
              <a:rPr lang="en-US" smtClean="0"/>
              <a:t>27 October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Powell: MJO Convective Onset Dynamics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 descr="knutsonandweickmann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76" y="879597"/>
            <a:ext cx="8343310" cy="52640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93451" y="933461"/>
            <a:ext cx="3344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MgOpen Cosmetica"/>
                <a:cs typeface="MgOpen Cosmetica"/>
              </a:rPr>
              <a:t>Knutson and </a:t>
            </a:r>
            <a:r>
              <a:rPr lang="en-US" dirty="0" err="1" smtClean="0">
                <a:solidFill>
                  <a:schemeClr val="bg1"/>
                </a:solidFill>
                <a:latin typeface="MgOpen Cosmetica"/>
                <a:cs typeface="MgOpen Cosmetica"/>
              </a:rPr>
              <a:t>Weickmann</a:t>
            </a:r>
            <a:r>
              <a:rPr lang="en-US" dirty="0" smtClean="0">
                <a:solidFill>
                  <a:schemeClr val="bg1"/>
                </a:solidFill>
                <a:latin typeface="MgOpen Cosmetica"/>
                <a:cs typeface="MgOpen Cosmetica"/>
              </a:rPr>
              <a:t> (1987)</a:t>
            </a:r>
            <a:endParaRPr lang="en-US" dirty="0">
              <a:solidFill>
                <a:schemeClr val="bg1"/>
              </a:solidFill>
              <a:latin typeface="MgOpen Cosmetica"/>
              <a:cs typeface="MgOpen Cosm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08577" y="123203"/>
            <a:ext cx="6584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Hypothesis 2: Convection passively responds to changes in large-scale environment.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531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82668-92E4-8843-BED5-046ABF924082}" type="datetime3">
              <a:rPr lang="en-US" smtClean="0"/>
              <a:t>27 October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Powell: MJO Convective Onset Dynamics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 descr="knutsonandweickmann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76" y="879597"/>
            <a:ext cx="8343310" cy="52640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93451" y="933461"/>
            <a:ext cx="3344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MgOpen Cosmetica"/>
                <a:cs typeface="MgOpen Cosmetica"/>
              </a:rPr>
              <a:t>Knutson and </a:t>
            </a:r>
            <a:r>
              <a:rPr lang="en-US" dirty="0" err="1" smtClean="0">
                <a:solidFill>
                  <a:schemeClr val="bg1"/>
                </a:solidFill>
                <a:latin typeface="MgOpen Cosmetica"/>
                <a:cs typeface="MgOpen Cosmetica"/>
              </a:rPr>
              <a:t>Weickmann</a:t>
            </a:r>
            <a:r>
              <a:rPr lang="en-US" dirty="0" smtClean="0">
                <a:solidFill>
                  <a:schemeClr val="bg1"/>
                </a:solidFill>
                <a:latin typeface="MgOpen Cosmetica"/>
                <a:cs typeface="MgOpen Cosmetica"/>
              </a:rPr>
              <a:t> (1987)</a:t>
            </a:r>
            <a:endParaRPr lang="en-US" dirty="0">
              <a:solidFill>
                <a:schemeClr val="bg1"/>
              </a:solidFill>
              <a:latin typeface="MgOpen Cosmetica"/>
              <a:cs typeface="MgOpen Cosm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08577" y="123203"/>
            <a:ext cx="6584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Hypothesis 2: Convection passively responds to changes in large-scale environment.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026697" y="2470833"/>
            <a:ext cx="997221" cy="24127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013469" y="2937534"/>
            <a:ext cx="997221" cy="24127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013469" y="3791113"/>
            <a:ext cx="997221" cy="24127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013469" y="4340406"/>
            <a:ext cx="997221" cy="24127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5217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3146</TotalTime>
  <Words>1624</Words>
  <Application>Microsoft Macintosh PowerPoint</Application>
  <PresentationFormat>On-screen Show (4:3)</PresentationFormat>
  <Paragraphs>317</Paragraphs>
  <Slides>64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7" baseType="lpstr">
      <vt:lpstr>Black</vt:lpstr>
      <vt:lpstr> Black 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WRF (V3.5.1) Specifications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Conclusions</vt:lpstr>
      <vt:lpstr>Conclusions</vt:lpstr>
      <vt:lpstr>Conclusions</vt:lpstr>
      <vt:lpstr>Conclusions</vt:lpstr>
      <vt:lpstr>Conclusions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Powell</dc:creator>
  <cp:lastModifiedBy>Scott Powell</cp:lastModifiedBy>
  <cp:revision>75</cp:revision>
  <dcterms:created xsi:type="dcterms:W3CDTF">2015-09-23T03:21:58Z</dcterms:created>
  <dcterms:modified xsi:type="dcterms:W3CDTF">2015-10-27T04:51:41Z</dcterms:modified>
</cp:coreProperties>
</file>