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409" r:id="rId3"/>
    <p:sldId id="374" r:id="rId4"/>
    <p:sldId id="298" r:id="rId5"/>
    <p:sldId id="290" r:id="rId6"/>
    <p:sldId id="289" r:id="rId7"/>
    <p:sldId id="297" r:id="rId8"/>
    <p:sldId id="301" r:id="rId9"/>
    <p:sldId id="299" r:id="rId10"/>
    <p:sldId id="410" r:id="rId11"/>
    <p:sldId id="302" r:id="rId12"/>
    <p:sldId id="303"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8"/>
    <p:restoredTop sz="96327"/>
  </p:normalViewPr>
  <p:slideViewPr>
    <p:cSldViewPr snapToGrid="0">
      <p:cViewPr varScale="1">
        <p:scale>
          <a:sx n="115" d="100"/>
          <a:sy n="115" d="100"/>
        </p:scale>
        <p:origin x="216"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8C82B-75A8-0849-997F-5741DCC3400C}" type="datetimeFigureOut">
              <a:rPr lang="en-US" smtClean="0"/>
              <a:t>12/11/23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E47C2-6954-5341-858B-43645BF1134B}" type="slidenum">
              <a:rPr lang="en-US" smtClean="0"/>
              <a:t>‹#›</a:t>
            </a:fld>
            <a:endParaRPr lang="en-US"/>
          </a:p>
        </p:txBody>
      </p:sp>
    </p:spTree>
    <p:extLst>
      <p:ext uri="{BB962C8B-B14F-4D97-AF65-F5344CB8AC3E}">
        <p14:creationId xmlns:p14="http://schemas.microsoft.com/office/powerpoint/2010/main" val="3395579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E47C2-6954-5341-858B-43645BF1134B}" type="slidenum">
              <a:rPr lang="en-US" smtClean="0"/>
              <a:t>1</a:t>
            </a:fld>
            <a:endParaRPr lang="en-US"/>
          </a:p>
        </p:txBody>
      </p:sp>
    </p:spTree>
    <p:extLst>
      <p:ext uri="{BB962C8B-B14F-4D97-AF65-F5344CB8AC3E}">
        <p14:creationId xmlns:p14="http://schemas.microsoft.com/office/powerpoint/2010/main" val="300896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765E47C2-6954-5341-858B-43645BF1134B}" type="slidenum">
              <a:rPr lang="en-US" smtClean="0"/>
              <a:t>2</a:t>
            </a:fld>
            <a:endParaRPr lang="en-US"/>
          </a:p>
        </p:txBody>
      </p:sp>
    </p:spTree>
    <p:extLst>
      <p:ext uri="{BB962C8B-B14F-4D97-AF65-F5344CB8AC3E}">
        <p14:creationId xmlns:p14="http://schemas.microsoft.com/office/powerpoint/2010/main" val="340608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65E47C2-6954-5341-858B-43645BF1134B}" type="slidenum">
              <a:rPr lang="en-US" smtClean="0"/>
              <a:t>3</a:t>
            </a:fld>
            <a:endParaRPr lang="en-US"/>
          </a:p>
        </p:txBody>
      </p:sp>
    </p:spTree>
    <p:extLst>
      <p:ext uri="{BB962C8B-B14F-4D97-AF65-F5344CB8AC3E}">
        <p14:creationId xmlns:p14="http://schemas.microsoft.com/office/powerpoint/2010/main" val="269078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7E4E-23A7-B5B8-2966-65F3F2F7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D6D377-A69E-F4FF-7606-F5509BC81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5743AD-DED1-AB92-6AE2-7727CA96ED45}"/>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FF2184F7-E52E-1E9B-7F5A-B98BB0CF9923}"/>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89B4D9A8-DE94-797D-B5DB-5D0467F2013F}"/>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395849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0357-941F-64DF-7876-51736F41B2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BF332-0656-ACE5-D322-A80234C2E2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C06C9-7E42-4C15-1150-F2D091F9162E}"/>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DA91F69B-308C-45B9-2A73-3075FBD272B3}"/>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8F0E52A9-4B4D-D471-F0DA-F397A82D42D2}"/>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1024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07F85-6545-F220-A027-EFA99D08A4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CECDE4-6223-F7B1-26B0-816B6F5E3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DF5A1-D847-E021-1087-948124B5F9AC}"/>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5FD2FAEA-120A-094D-E5FF-A7641F3A1F62}"/>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47C05CE3-1F02-B57F-AFE4-D1B1E2216635}"/>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2387092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108D-1543-EA54-D428-0D7BC0792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7E09D-C3BD-C3E9-9F47-B93FD76141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B4273-A8C1-53AE-61C8-E91FFCC8CC9E}"/>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1C238A61-0836-CF78-5A33-3C5044755576}"/>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1230C2F8-9D56-830D-6DF1-58650EF8F891}"/>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133856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A31A-A7FC-0B39-4514-FA94A9BD2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A21006-A401-02F4-FEAC-68E88B0BD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4B93E8-AC0C-B5C8-990E-3FA682FCF324}"/>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9B01524E-A263-CA05-E9D7-4DB6E3AF8BCA}"/>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00D0CAB7-54DC-0183-6E61-93F4E8C48ED9}"/>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18377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2AB6-3613-6339-B15D-9B3BAC486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FB1B2-8023-4FD1-88C5-CB0A91CD7D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3D8948-DEBE-80C5-1384-954286BF19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2624AC-5BC2-59A5-17AA-348F714BFD10}"/>
              </a:ext>
            </a:extLst>
          </p:cNvPr>
          <p:cNvSpPr>
            <a:spLocks noGrp="1"/>
          </p:cNvSpPr>
          <p:nvPr>
            <p:ph type="dt" sz="half" idx="10"/>
          </p:nvPr>
        </p:nvSpPr>
        <p:spPr/>
        <p:txBody>
          <a:bodyPr/>
          <a:lstStyle/>
          <a:p>
            <a:r>
              <a:rPr lang="en-US"/>
              <a:t>11 Dec 2023</a:t>
            </a:r>
          </a:p>
        </p:txBody>
      </p:sp>
      <p:sp>
        <p:nvSpPr>
          <p:cNvPr id="6" name="Footer Placeholder 5">
            <a:extLst>
              <a:ext uri="{FF2B5EF4-FFF2-40B4-BE49-F238E27FC236}">
                <a16:creationId xmlns:a16="http://schemas.microsoft.com/office/drawing/2014/main" id="{A40A07E4-F677-EEB1-B4BC-F46C3638A6EB}"/>
              </a:ext>
            </a:extLst>
          </p:cNvPr>
          <p:cNvSpPr>
            <a:spLocks noGrp="1"/>
          </p:cNvSpPr>
          <p:nvPr>
            <p:ph type="ftr" sz="quarter" idx="11"/>
          </p:nvPr>
        </p:nvSpPr>
        <p:spPr/>
        <p:txBody>
          <a:bodyPr/>
          <a:lstStyle/>
          <a:p>
            <a:r>
              <a:rPr lang="en-US"/>
              <a:t>Powell: Ascending Updraft Properties</a:t>
            </a:r>
          </a:p>
        </p:txBody>
      </p:sp>
      <p:sp>
        <p:nvSpPr>
          <p:cNvPr id="7" name="Slide Number Placeholder 6">
            <a:extLst>
              <a:ext uri="{FF2B5EF4-FFF2-40B4-BE49-F238E27FC236}">
                <a16:creationId xmlns:a16="http://schemas.microsoft.com/office/drawing/2014/main" id="{29614A93-59B8-6916-2FAF-99EDEED77447}"/>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402005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1230-25F0-3198-E854-57AB46BA0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3FDA5-796D-C61A-87FB-B27ABAF92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3D188-19B9-2884-163F-3E9744BFD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66B2D7-CEEF-2084-0AD3-6D48BCC8C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B12F2D-4154-E451-1B65-F08D895A0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E4D8F8-9E6D-BC1B-2254-F3E385CE5F28}"/>
              </a:ext>
            </a:extLst>
          </p:cNvPr>
          <p:cNvSpPr>
            <a:spLocks noGrp="1"/>
          </p:cNvSpPr>
          <p:nvPr>
            <p:ph type="dt" sz="half" idx="10"/>
          </p:nvPr>
        </p:nvSpPr>
        <p:spPr/>
        <p:txBody>
          <a:bodyPr/>
          <a:lstStyle/>
          <a:p>
            <a:r>
              <a:rPr lang="en-US"/>
              <a:t>11 Dec 2023</a:t>
            </a:r>
          </a:p>
        </p:txBody>
      </p:sp>
      <p:sp>
        <p:nvSpPr>
          <p:cNvPr id="8" name="Footer Placeholder 7">
            <a:extLst>
              <a:ext uri="{FF2B5EF4-FFF2-40B4-BE49-F238E27FC236}">
                <a16:creationId xmlns:a16="http://schemas.microsoft.com/office/drawing/2014/main" id="{085227DB-6597-C5D1-76DB-3F14CC6220AC}"/>
              </a:ext>
            </a:extLst>
          </p:cNvPr>
          <p:cNvSpPr>
            <a:spLocks noGrp="1"/>
          </p:cNvSpPr>
          <p:nvPr>
            <p:ph type="ftr" sz="quarter" idx="11"/>
          </p:nvPr>
        </p:nvSpPr>
        <p:spPr/>
        <p:txBody>
          <a:bodyPr/>
          <a:lstStyle/>
          <a:p>
            <a:r>
              <a:rPr lang="en-US"/>
              <a:t>Powell: Ascending Updraft Properties</a:t>
            </a:r>
          </a:p>
        </p:txBody>
      </p:sp>
      <p:sp>
        <p:nvSpPr>
          <p:cNvPr id="9" name="Slide Number Placeholder 8">
            <a:extLst>
              <a:ext uri="{FF2B5EF4-FFF2-40B4-BE49-F238E27FC236}">
                <a16:creationId xmlns:a16="http://schemas.microsoft.com/office/drawing/2014/main" id="{7B86F77B-A1AA-A711-79B2-8494268D0575}"/>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355047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2EF6-2687-0D4B-0573-1FE21F4EB1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03B197-6193-9581-4FD3-700D4314198D}"/>
              </a:ext>
            </a:extLst>
          </p:cNvPr>
          <p:cNvSpPr>
            <a:spLocks noGrp="1"/>
          </p:cNvSpPr>
          <p:nvPr>
            <p:ph type="dt" sz="half" idx="10"/>
          </p:nvPr>
        </p:nvSpPr>
        <p:spPr/>
        <p:txBody>
          <a:bodyPr/>
          <a:lstStyle/>
          <a:p>
            <a:r>
              <a:rPr lang="en-US"/>
              <a:t>11 Dec 2023</a:t>
            </a:r>
          </a:p>
        </p:txBody>
      </p:sp>
      <p:sp>
        <p:nvSpPr>
          <p:cNvPr id="4" name="Footer Placeholder 3">
            <a:extLst>
              <a:ext uri="{FF2B5EF4-FFF2-40B4-BE49-F238E27FC236}">
                <a16:creationId xmlns:a16="http://schemas.microsoft.com/office/drawing/2014/main" id="{786A120E-BCD7-3029-C026-DD701908BDFD}"/>
              </a:ext>
            </a:extLst>
          </p:cNvPr>
          <p:cNvSpPr>
            <a:spLocks noGrp="1"/>
          </p:cNvSpPr>
          <p:nvPr>
            <p:ph type="ftr" sz="quarter" idx="11"/>
          </p:nvPr>
        </p:nvSpPr>
        <p:spPr/>
        <p:txBody>
          <a:bodyPr/>
          <a:lstStyle/>
          <a:p>
            <a:r>
              <a:rPr lang="en-US"/>
              <a:t>Powell: Ascending Updraft Properties</a:t>
            </a:r>
          </a:p>
        </p:txBody>
      </p:sp>
      <p:sp>
        <p:nvSpPr>
          <p:cNvPr id="5" name="Slide Number Placeholder 4">
            <a:extLst>
              <a:ext uri="{FF2B5EF4-FFF2-40B4-BE49-F238E27FC236}">
                <a16:creationId xmlns:a16="http://schemas.microsoft.com/office/drawing/2014/main" id="{CB8FEE1F-237F-D27E-9BE6-0C0045E419BB}"/>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230817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84CC3-9CAB-D824-31FA-225501C08118}"/>
              </a:ext>
            </a:extLst>
          </p:cNvPr>
          <p:cNvSpPr>
            <a:spLocks noGrp="1"/>
          </p:cNvSpPr>
          <p:nvPr>
            <p:ph type="dt" sz="half" idx="10"/>
          </p:nvPr>
        </p:nvSpPr>
        <p:spPr/>
        <p:txBody>
          <a:bodyPr/>
          <a:lstStyle/>
          <a:p>
            <a:r>
              <a:rPr lang="en-US"/>
              <a:t>11 Dec 2023</a:t>
            </a:r>
          </a:p>
        </p:txBody>
      </p:sp>
      <p:sp>
        <p:nvSpPr>
          <p:cNvPr id="3" name="Footer Placeholder 2">
            <a:extLst>
              <a:ext uri="{FF2B5EF4-FFF2-40B4-BE49-F238E27FC236}">
                <a16:creationId xmlns:a16="http://schemas.microsoft.com/office/drawing/2014/main" id="{55568971-6DD3-FB57-B5A2-1FE99DCB17CD}"/>
              </a:ext>
            </a:extLst>
          </p:cNvPr>
          <p:cNvSpPr>
            <a:spLocks noGrp="1"/>
          </p:cNvSpPr>
          <p:nvPr>
            <p:ph type="ftr" sz="quarter" idx="11"/>
          </p:nvPr>
        </p:nvSpPr>
        <p:spPr/>
        <p:txBody>
          <a:bodyPr/>
          <a:lstStyle/>
          <a:p>
            <a:r>
              <a:rPr lang="en-US"/>
              <a:t>Powell: Ascending Updraft Properties</a:t>
            </a:r>
          </a:p>
        </p:txBody>
      </p:sp>
      <p:sp>
        <p:nvSpPr>
          <p:cNvPr id="4" name="Slide Number Placeholder 3">
            <a:extLst>
              <a:ext uri="{FF2B5EF4-FFF2-40B4-BE49-F238E27FC236}">
                <a16:creationId xmlns:a16="http://schemas.microsoft.com/office/drawing/2014/main" id="{5CFE646F-FF8A-69A5-D53B-B81D6C5DBD69}"/>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308783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17C1-C192-CA7A-EE55-E7290E49D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B7BA9-8C35-3FEC-36B9-C9B08F251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AE2D54-20BF-EB46-6A72-B9DFC49D5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78E26-C970-FA08-015B-E5E081A6FE02}"/>
              </a:ext>
            </a:extLst>
          </p:cNvPr>
          <p:cNvSpPr>
            <a:spLocks noGrp="1"/>
          </p:cNvSpPr>
          <p:nvPr>
            <p:ph type="dt" sz="half" idx="10"/>
          </p:nvPr>
        </p:nvSpPr>
        <p:spPr/>
        <p:txBody>
          <a:bodyPr/>
          <a:lstStyle/>
          <a:p>
            <a:r>
              <a:rPr lang="en-US"/>
              <a:t>11 Dec 2023</a:t>
            </a:r>
          </a:p>
        </p:txBody>
      </p:sp>
      <p:sp>
        <p:nvSpPr>
          <p:cNvPr id="6" name="Footer Placeholder 5">
            <a:extLst>
              <a:ext uri="{FF2B5EF4-FFF2-40B4-BE49-F238E27FC236}">
                <a16:creationId xmlns:a16="http://schemas.microsoft.com/office/drawing/2014/main" id="{927F615C-FF10-241E-C16B-EBA884CBC91A}"/>
              </a:ext>
            </a:extLst>
          </p:cNvPr>
          <p:cNvSpPr>
            <a:spLocks noGrp="1"/>
          </p:cNvSpPr>
          <p:nvPr>
            <p:ph type="ftr" sz="quarter" idx="11"/>
          </p:nvPr>
        </p:nvSpPr>
        <p:spPr/>
        <p:txBody>
          <a:bodyPr/>
          <a:lstStyle/>
          <a:p>
            <a:r>
              <a:rPr lang="en-US"/>
              <a:t>Powell: Ascending Updraft Properties</a:t>
            </a:r>
          </a:p>
        </p:txBody>
      </p:sp>
      <p:sp>
        <p:nvSpPr>
          <p:cNvPr id="7" name="Slide Number Placeholder 6">
            <a:extLst>
              <a:ext uri="{FF2B5EF4-FFF2-40B4-BE49-F238E27FC236}">
                <a16:creationId xmlns:a16="http://schemas.microsoft.com/office/drawing/2014/main" id="{85F3AF65-FFBD-785F-A907-472819E38A7B}"/>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264026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4CFF-5A3C-B535-441A-AFF51ECE9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CAEA5E-EEDA-B752-EB9B-32ABB48CC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1C409A-944D-D58B-9B03-CB9FD6B1D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35CE4-21F2-8FF8-FE79-F7C03E861DBA}"/>
              </a:ext>
            </a:extLst>
          </p:cNvPr>
          <p:cNvSpPr>
            <a:spLocks noGrp="1"/>
          </p:cNvSpPr>
          <p:nvPr>
            <p:ph type="dt" sz="half" idx="10"/>
          </p:nvPr>
        </p:nvSpPr>
        <p:spPr/>
        <p:txBody>
          <a:bodyPr/>
          <a:lstStyle/>
          <a:p>
            <a:r>
              <a:rPr lang="en-US"/>
              <a:t>11 Dec 2023</a:t>
            </a:r>
          </a:p>
        </p:txBody>
      </p:sp>
      <p:sp>
        <p:nvSpPr>
          <p:cNvPr id="6" name="Footer Placeholder 5">
            <a:extLst>
              <a:ext uri="{FF2B5EF4-FFF2-40B4-BE49-F238E27FC236}">
                <a16:creationId xmlns:a16="http://schemas.microsoft.com/office/drawing/2014/main" id="{B6103298-D3B4-7880-48C2-88BAD8C268BB}"/>
              </a:ext>
            </a:extLst>
          </p:cNvPr>
          <p:cNvSpPr>
            <a:spLocks noGrp="1"/>
          </p:cNvSpPr>
          <p:nvPr>
            <p:ph type="ftr" sz="quarter" idx="11"/>
          </p:nvPr>
        </p:nvSpPr>
        <p:spPr/>
        <p:txBody>
          <a:bodyPr/>
          <a:lstStyle/>
          <a:p>
            <a:r>
              <a:rPr lang="en-US"/>
              <a:t>Powell: Ascending Updraft Properties</a:t>
            </a:r>
          </a:p>
        </p:txBody>
      </p:sp>
      <p:sp>
        <p:nvSpPr>
          <p:cNvPr id="7" name="Slide Number Placeholder 6">
            <a:extLst>
              <a:ext uri="{FF2B5EF4-FFF2-40B4-BE49-F238E27FC236}">
                <a16:creationId xmlns:a16="http://schemas.microsoft.com/office/drawing/2014/main" id="{F8F2E92A-DA90-ACA4-A165-67B027E5174F}"/>
              </a:ext>
            </a:extLst>
          </p:cNvPr>
          <p:cNvSpPr>
            <a:spLocks noGrp="1"/>
          </p:cNvSpPr>
          <p:nvPr>
            <p:ph type="sldNum" sz="quarter" idx="12"/>
          </p:nvPr>
        </p:nvSpPr>
        <p:spPr/>
        <p:txBody>
          <a:bodyPr/>
          <a:lstStyle/>
          <a:p>
            <a:fld id="{CC0CCBA0-FF53-5C43-86F0-C71D8DF0D1CB}" type="slidenum">
              <a:rPr lang="en-US" smtClean="0"/>
              <a:t>‹#›</a:t>
            </a:fld>
            <a:endParaRPr lang="en-US"/>
          </a:p>
        </p:txBody>
      </p:sp>
    </p:spTree>
    <p:extLst>
      <p:ext uri="{BB962C8B-B14F-4D97-AF65-F5344CB8AC3E}">
        <p14:creationId xmlns:p14="http://schemas.microsoft.com/office/powerpoint/2010/main" val="309727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81443F-CD3E-6B44-2D99-9E8F778B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C9C6C3-7524-CBAB-700D-1B823AEE02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4A139-A463-4F2E-F01B-4D2345163D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 Dec 2023</a:t>
            </a:r>
          </a:p>
        </p:txBody>
      </p:sp>
      <p:sp>
        <p:nvSpPr>
          <p:cNvPr id="5" name="Footer Placeholder 4">
            <a:extLst>
              <a:ext uri="{FF2B5EF4-FFF2-40B4-BE49-F238E27FC236}">
                <a16:creationId xmlns:a16="http://schemas.microsoft.com/office/drawing/2014/main" id="{316DE563-8620-D5DA-EEA1-A57A7D907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Powell: Ascending Updraft Properties</a:t>
            </a:r>
          </a:p>
        </p:txBody>
      </p:sp>
      <p:sp>
        <p:nvSpPr>
          <p:cNvPr id="6" name="Slide Number Placeholder 5">
            <a:extLst>
              <a:ext uri="{FF2B5EF4-FFF2-40B4-BE49-F238E27FC236}">
                <a16:creationId xmlns:a16="http://schemas.microsoft.com/office/drawing/2014/main" id="{68CEDBC0-DD81-DE85-DE65-FE3820FCA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CCBA0-FF53-5C43-86F0-C71D8DF0D1CB}" type="slidenum">
              <a:rPr lang="en-US" smtClean="0"/>
              <a:t>‹#›</a:t>
            </a:fld>
            <a:endParaRPr lang="en-US"/>
          </a:p>
        </p:txBody>
      </p:sp>
    </p:spTree>
    <p:extLst>
      <p:ext uri="{BB962C8B-B14F-4D97-AF65-F5344CB8AC3E}">
        <p14:creationId xmlns:p14="http://schemas.microsoft.com/office/powerpoint/2010/main" val="3149469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cott.powell@nps.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Clouds and clouds in the sky&#10;&#10;Description automatically generated">
            <a:extLst>
              <a:ext uri="{FF2B5EF4-FFF2-40B4-BE49-F238E27FC236}">
                <a16:creationId xmlns:a16="http://schemas.microsoft.com/office/drawing/2014/main" id="{46CCF824-04A3-5B44-8C60-6ECBF8899351}"/>
              </a:ext>
            </a:extLst>
          </p:cNvPr>
          <p:cNvPicPr>
            <a:picLocks noChangeAspect="1"/>
          </p:cNvPicPr>
          <p:nvPr/>
        </p:nvPicPr>
        <p:blipFill>
          <a:blip r:embed="rId3"/>
          <a:stretch>
            <a:fillRect/>
          </a:stretch>
        </p:blipFill>
        <p:spPr>
          <a:xfrm>
            <a:off x="-1" y="0"/>
            <a:ext cx="12192001" cy="6858000"/>
          </a:xfrm>
          <a:prstGeom prst="rect">
            <a:avLst/>
          </a:prstGeom>
        </p:spPr>
      </p:pic>
      <p:sp>
        <p:nvSpPr>
          <p:cNvPr id="7" name="Rectangle 6">
            <a:extLst>
              <a:ext uri="{FF2B5EF4-FFF2-40B4-BE49-F238E27FC236}">
                <a16:creationId xmlns:a16="http://schemas.microsoft.com/office/drawing/2014/main" id="{6DCEA7CD-7ED8-3456-53A0-BE28F5D55B5B}"/>
              </a:ext>
            </a:extLst>
          </p:cNvPr>
          <p:cNvSpPr/>
          <p:nvPr/>
        </p:nvSpPr>
        <p:spPr>
          <a:xfrm>
            <a:off x="0" y="0"/>
            <a:ext cx="12192000" cy="6858000"/>
          </a:xfrm>
          <a:prstGeom prst="rect">
            <a:avLst/>
          </a:prstGeom>
          <a:solidFill>
            <a:schemeClr val="tx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88508C2-4D02-BE64-DEAC-C1B99CC44F71}"/>
              </a:ext>
            </a:extLst>
          </p:cNvPr>
          <p:cNvSpPr txBox="1"/>
          <p:nvPr/>
        </p:nvSpPr>
        <p:spPr>
          <a:xfrm>
            <a:off x="106018" y="221502"/>
            <a:ext cx="11940208" cy="1169551"/>
          </a:xfrm>
          <a:prstGeom prst="rect">
            <a:avLst/>
          </a:prstGeom>
          <a:noFill/>
        </p:spPr>
        <p:txBody>
          <a:bodyPr wrap="square" rtlCol="0">
            <a:spAutoFit/>
          </a:bodyPr>
          <a:lstStyle/>
          <a:p>
            <a:pPr algn="ctr"/>
            <a:r>
              <a:rPr lang="en-US" sz="3500" b="1" dirty="0">
                <a:solidFill>
                  <a:schemeClr val="bg1"/>
                </a:solidFill>
                <a:latin typeface="MgOpen Cosmetica" panose="020B0500000300020003" pitchFamily="34" charset="0"/>
              </a:rPr>
              <a:t>Do Boundary Layer Eddy Size Distributions Link to Cumuliform Cloud Populations Deepening?</a:t>
            </a:r>
          </a:p>
        </p:txBody>
      </p:sp>
      <p:sp>
        <p:nvSpPr>
          <p:cNvPr id="5" name="TextBox 4">
            <a:extLst>
              <a:ext uri="{FF2B5EF4-FFF2-40B4-BE49-F238E27FC236}">
                <a16:creationId xmlns:a16="http://schemas.microsoft.com/office/drawing/2014/main" id="{30E9055D-0779-4246-5834-068DC3293BCB}"/>
              </a:ext>
            </a:extLst>
          </p:cNvPr>
          <p:cNvSpPr txBox="1"/>
          <p:nvPr/>
        </p:nvSpPr>
        <p:spPr>
          <a:xfrm>
            <a:off x="53008" y="4175534"/>
            <a:ext cx="10357116" cy="1569660"/>
          </a:xfrm>
          <a:prstGeom prst="rect">
            <a:avLst/>
          </a:prstGeom>
          <a:noFill/>
        </p:spPr>
        <p:txBody>
          <a:bodyPr wrap="square" rtlCol="0">
            <a:spAutoFit/>
          </a:bodyPr>
          <a:lstStyle/>
          <a:p>
            <a:r>
              <a:rPr lang="en-US" sz="2400" i="1" dirty="0">
                <a:solidFill>
                  <a:schemeClr val="bg1"/>
                </a:solidFill>
                <a:latin typeface="MgOpen Cosmetica" panose="020B0500000300020003" pitchFamily="34" charset="0"/>
              </a:rPr>
              <a:t>Scott W. Powell (</a:t>
            </a:r>
            <a:r>
              <a:rPr lang="en-US" sz="2400" i="1" dirty="0">
                <a:solidFill>
                  <a:schemeClr val="bg1"/>
                </a:solidFill>
                <a:latin typeface="MgOpen Cosmetica" panose="020B0500000300020003" pitchFamily="34" charset="0"/>
                <a:hlinkClick r:id="rId4"/>
              </a:rPr>
              <a:t>scott.powell@nps.edu</a:t>
            </a:r>
            <a:r>
              <a:rPr lang="en-US" sz="2400" i="1" dirty="0">
                <a:solidFill>
                  <a:schemeClr val="bg1"/>
                </a:solidFill>
                <a:latin typeface="MgOpen Cosmetica" panose="020B0500000300020003" pitchFamily="34" charset="0"/>
              </a:rPr>
              <a:t>)</a:t>
            </a:r>
          </a:p>
          <a:p>
            <a:r>
              <a:rPr lang="en-US" sz="2400" i="1" dirty="0">
                <a:solidFill>
                  <a:schemeClr val="bg1"/>
                </a:solidFill>
                <a:latin typeface="MgOpen Cosmetica" panose="020B0500000300020003" pitchFamily="34" charset="0"/>
              </a:rPr>
              <a:t>Dept. of Meteorology, Naval Postgraduate School, Monterey, CA</a:t>
            </a:r>
          </a:p>
          <a:p>
            <a:r>
              <a:rPr lang="en-US" sz="2400" i="1" dirty="0">
                <a:solidFill>
                  <a:schemeClr val="bg1"/>
                </a:solidFill>
                <a:latin typeface="MgOpen Cosmetica" panose="020B0500000300020003" pitchFamily="34" charset="0"/>
              </a:rPr>
              <a:t>2023 AGU Fall Meeting, A12C-05</a:t>
            </a:r>
          </a:p>
          <a:p>
            <a:r>
              <a:rPr lang="en-US" sz="2400" i="1" dirty="0">
                <a:solidFill>
                  <a:schemeClr val="bg1"/>
                </a:solidFill>
                <a:latin typeface="MgOpen Cosmetica" panose="020B0500000300020003" pitchFamily="34" charset="0"/>
              </a:rPr>
              <a:t>11 December 2023</a:t>
            </a:r>
          </a:p>
        </p:txBody>
      </p:sp>
      <p:sp>
        <p:nvSpPr>
          <p:cNvPr id="2" name="TextBox 1">
            <a:extLst>
              <a:ext uri="{FF2B5EF4-FFF2-40B4-BE49-F238E27FC236}">
                <a16:creationId xmlns:a16="http://schemas.microsoft.com/office/drawing/2014/main" id="{AAEB9901-5B61-91B8-AC76-1F3BB1C5F722}"/>
              </a:ext>
            </a:extLst>
          </p:cNvPr>
          <p:cNvSpPr txBox="1"/>
          <p:nvPr/>
        </p:nvSpPr>
        <p:spPr>
          <a:xfrm>
            <a:off x="53008" y="5929508"/>
            <a:ext cx="11993217" cy="738664"/>
          </a:xfrm>
          <a:prstGeom prst="rect">
            <a:avLst/>
          </a:prstGeom>
          <a:noFill/>
        </p:spPr>
        <p:txBody>
          <a:bodyPr wrap="square" rtlCol="0">
            <a:spAutoFit/>
          </a:bodyPr>
          <a:lstStyle/>
          <a:p>
            <a:r>
              <a:rPr lang="en-US" sz="1400" i="1" dirty="0">
                <a:solidFill>
                  <a:schemeClr val="bg1"/>
                </a:solidFill>
                <a:latin typeface="MgOpen Cosmetica" panose="020B0500000300020003" pitchFamily="34" charset="0"/>
              </a:rPr>
              <a:t>Work presented in this talk has been supported the U.S. Department of Energy Atmospheric System Research, an Office of Science Biological and Environmental Research program, under Interagency Agreement 89243021SSC000077 and by the Office of Naval Research Code 32 under grant N0001423WX00360.</a:t>
            </a:r>
          </a:p>
        </p:txBody>
      </p:sp>
      <p:sp>
        <p:nvSpPr>
          <p:cNvPr id="8" name="TextBox 7">
            <a:extLst>
              <a:ext uri="{FF2B5EF4-FFF2-40B4-BE49-F238E27FC236}">
                <a16:creationId xmlns:a16="http://schemas.microsoft.com/office/drawing/2014/main" id="{5E0C2C1C-DE89-CA7E-6915-C774FB766C4A}"/>
              </a:ext>
            </a:extLst>
          </p:cNvPr>
          <p:cNvSpPr txBox="1"/>
          <p:nvPr/>
        </p:nvSpPr>
        <p:spPr>
          <a:xfrm>
            <a:off x="9999600" y="5012821"/>
            <a:ext cx="2055558" cy="523220"/>
          </a:xfrm>
          <a:prstGeom prst="rect">
            <a:avLst/>
          </a:prstGeom>
          <a:noFill/>
        </p:spPr>
        <p:txBody>
          <a:bodyPr wrap="square" rtlCol="0">
            <a:spAutoFit/>
          </a:bodyPr>
          <a:lstStyle/>
          <a:p>
            <a:r>
              <a:rPr lang="en-US" sz="1400" dirty="0">
                <a:solidFill>
                  <a:schemeClr val="bg1"/>
                </a:solidFill>
              </a:rPr>
              <a:t>Background image produced using DALL-E 3</a:t>
            </a:r>
          </a:p>
        </p:txBody>
      </p:sp>
    </p:spTree>
    <p:extLst>
      <p:ext uri="{BB962C8B-B14F-4D97-AF65-F5344CB8AC3E}">
        <p14:creationId xmlns:p14="http://schemas.microsoft.com/office/powerpoint/2010/main" val="3585044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4818B6-E13D-7972-9B2B-0102A622E49E}"/>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718F8156-0C4B-1E62-C0B7-D2E6CE83A42B}"/>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68FAF8E4-A3DF-FB72-5AA7-53593BE873B3}"/>
              </a:ext>
            </a:extLst>
          </p:cNvPr>
          <p:cNvSpPr>
            <a:spLocks noGrp="1"/>
          </p:cNvSpPr>
          <p:nvPr>
            <p:ph type="sldNum" sz="quarter" idx="12"/>
          </p:nvPr>
        </p:nvSpPr>
        <p:spPr/>
        <p:txBody>
          <a:bodyPr/>
          <a:lstStyle/>
          <a:p>
            <a:fld id="{CC0CCBA0-FF53-5C43-86F0-C71D8DF0D1CB}" type="slidenum">
              <a:rPr lang="en-US" smtClean="0"/>
              <a:t>10</a:t>
            </a:fld>
            <a:endParaRPr lang="en-US"/>
          </a:p>
        </p:txBody>
      </p:sp>
      <p:pic>
        <p:nvPicPr>
          <p:cNvPr id="8" name="Picture 7" descr="A collage of different colored lines&#10;&#10;Description automatically generated">
            <a:extLst>
              <a:ext uri="{FF2B5EF4-FFF2-40B4-BE49-F238E27FC236}">
                <a16:creationId xmlns:a16="http://schemas.microsoft.com/office/drawing/2014/main" id="{0A8015EB-5B37-8613-028E-6538A1A970C0}"/>
              </a:ext>
            </a:extLst>
          </p:cNvPr>
          <p:cNvPicPr>
            <a:picLocks noChangeAspect="1"/>
          </p:cNvPicPr>
          <p:nvPr/>
        </p:nvPicPr>
        <p:blipFill>
          <a:blip r:embed="rId2"/>
          <a:stretch>
            <a:fillRect/>
          </a:stretch>
        </p:blipFill>
        <p:spPr>
          <a:xfrm>
            <a:off x="2533650" y="25400"/>
            <a:ext cx="7124700" cy="6807200"/>
          </a:xfrm>
          <a:prstGeom prst="rect">
            <a:avLst/>
          </a:prstGeom>
        </p:spPr>
      </p:pic>
      <p:sp>
        <p:nvSpPr>
          <p:cNvPr id="9" name="TextBox 8">
            <a:extLst>
              <a:ext uri="{FF2B5EF4-FFF2-40B4-BE49-F238E27FC236}">
                <a16:creationId xmlns:a16="http://schemas.microsoft.com/office/drawing/2014/main" id="{5BFECC11-885B-1B25-14D1-EB4909C8216A}"/>
              </a:ext>
            </a:extLst>
          </p:cNvPr>
          <p:cNvSpPr txBox="1"/>
          <p:nvPr/>
        </p:nvSpPr>
        <p:spPr>
          <a:xfrm>
            <a:off x="188686" y="316496"/>
            <a:ext cx="2533650" cy="1107996"/>
          </a:xfrm>
          <a:prstGeom prst="rect">
            <a:avLst/>
          </a:prstGeom>
          <a:noFill/>
        </p:spPr>
        <p:txBody>
          <a:bodyPr wrap="square" rtlCol="0">
            <a:spAutoFit/>
          </a:bodyPr>
          <a:lstStyle/>
          <a:p>
            <a:r>
              <a:rPr lang="en-US" sz="2200" dirty="0">
                <a:solidFill>
                  <a:srgbClr val="F79F91"/>
                </a:solidFill>
                <a:latin typeface="MgOpen Cosmetica" panose="020B0500000300020003" pitchFamily="34" charset="0"/>
              </a:rPr>
              <a:t>Red = Growers</a:t>
            </a:r>
          </a:p>
          <a:p>
            <a:r>
              <a:rPr lang="en-US" sz="2200" dirty="0">
                <a:solidFill>
                  <a:schemeClr val="accent1">
                    <a:lumMod val="60000"/>
                    <a:lumOff val="40000"/>
                  </a:schemeClr>
                </a:solidFill>
                <a:latin typeface="MgOpen Cosmetica" panose="020B0500000300020003" pitchFamily="34" charset="0"/>
              </a:rPr>
              <a:t>Blue = Non-Growers</a:t>
            </a:r>
          </a:p>
        </p:txBody>
      </p:sp>
      <p:sp>
        <p:nvSpPr>
          <p:cNvPr id="10" name="TextBox 9">
            <a:extLst>
              <a:ext uri="{FF2B5EF4-FFF2-40B4-BE49-F238E27FC236}">
                <a16:creationId xmlns:a16="http://schemas.microsoft.com/office/drawing/2014/main" id="{AF0F65CF-D115-A6A3-9523-1CDC0D841DE6}"/>
              </a:ext>
            </a:extLst>
          </p:cNvPr>
          <p:cNvSpPr txBox="1"/>
          <p:nvPr/>
        </p:nvSpPr>
        <p:spPr>
          <a:xfrm>
            <a:off x="9788290" y="316496"/>
            <a:ext cx="2403710" cy="3170099"/>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Growers were not thermodynamically different that non-growers in the sub-cloud layer but they did occur in wider eddy updrafts and in regions of more convergence (less divergence).</a:t>
            </a:r>
          </a:p>
        </p:txBody>
      </p:sp>
    </p:spTree>
    <p:extLst>
      <p:ext uri="{BB962C8B-B14F-4D97-AF65-F5344CB8AC3E}">
        <p14:creationId xmlns:p14="http://schemas.microsoft.com/office/powerpoint/2010/main" val="1663419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11</a:t>
            </a:fld>
            <a:endParaRPr lang="en-US"/>
          </a:p>
        </p:txBody>
      </p:sp>
      <p:pic>
        <p:nvPicPr>
          <p:cNvPr id="5" name="Picture 4" descr="A graph of a temperature&#10;&#10;Description automatically generated">
            <a:extLst>
              <a:ext uri="{FF2B5EF4-FFF2-40B4-BE49-F238E27FC236}">
                <a16:creationId xmlns:a16="http://schemas.microsoft.com/office/drawing/2014/main" id="{BCE8525B-BDD1-AB05-5792-1F59720E0DEC}"/>
              </a:ext>
            </a:extLst>
          </p:cNvPr>
          <p:cNvPicPr>
            <a:picLocks noChangeAspect="1"/>
          </p:cNvPicPr>
          <p:nvPr/>
        </p:nvPicPr>
        <p:blipFill>
          <a:blip r:embed="rId2"/>
          <a:stretch>
            <a:fillRect/>
          </a:stretch>
        </p:blipFill>
        <p:spPr>
          <a:xfrm>
            <a:off x="4799523" y="0"/>
            <a:ext cx="2592954" cy="6858000"/>
          </a:xfrm>
          <a:prstGeom prst="rect">
            <a:avLst/>
          </a:prstGeom>
        </p:spPr>
      </p:pic>
      <p:sp>
        <p:nvSpPr>
          <p:cNvPr id="7" name="TextBox 6">
            <a:extLst>
              <a:ext uri="{FF2B5EF4-FFF2-40B4-BE49-F238E27FC236}">
                <a16:creationId xmlns:a16="http://schemas.microsoft.com/office/drawing/2014/main" id="{C0BD241A-541E-F384-8D6A-80B720618A58}"/>
              </a:ext>
            </a:extLst>
          </p:cNvPr>
          <p:cNvSpPr txBox="1"/>
          <p:nvPr/>
        </p:nvSpPr>
        <p:spPr>
          <a:xfrm>
            <a:off x="7938054" y="944180"/>
            <a:ext cx="3415746" cy="1938992"/>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Caveat: The boundary layer thermodynamic fields in the simulation did not contain realistic heterogeneity.</a:t>
            </a:r>
          </a:p>
        </p:txBody>
      </p:sp>
    </p:spTree>
    <p:extLst>
      <p:ext uri="{BB962C8B-B14F-4D97-AF65-F5344CB8AC3E}">
        <p14:creationId xmlns:p14="http://schemas.microsoft.com/office/powerpoint/2010/main" val="175989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3" name="Footer Placeholder 2">
            <a:extLst>
              <a:ext uri="{FF2B5EF4-FFF2-40B4-BE49-F238E27FC236}">
                <a16:creationId xmlns:a16="http://schemas.microsoft.com/office/drawing/2014/main" id="{3A9DFA1D-969A-A14C-7120-61C343CE3613}"/>
              </a:ext>
            </a:extLst>
          </p:cNvPr>
          <p:cNvSpPr>
            <a:spLocks noGrp="1"/>
          </p:cNvSpPr>
          <p:nvPr>
            <p:ph type="ftr" sz="quarter" idx="11"/>
          </p:nvPr>
        </p:nvSpPr>
        <p:spPr/>
        <p:txBody>
          <a:bodyPr/>
          <a:lstStyle/>
          <a:p>
            <a:r>
              <a:rPr lang="en-US"/>
              <a:t>Powell: Ascending Updraft Properties</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12</a:t>
            </a:fld>
            <a:endParaRPr lang="en-US"/>
          </a:p>
        </p:txBody>
      </p:sp>
      <p:pic>
        <p:nvPicPr>
          <p:cNvPr id="7" name="Picture 6" descr="A white snow covered mountain&#10;&#10;Description automatically generated with medium confidence">
            <a:extLst>
              <a:ext uri="{FF2B5EF4-FFF2-40B4-BE49-F238E27FC236}">
                <a16:creationId xmlns:a16="http://schemas.microsoft.com/office/drawing/2014/main" id="{D85D1C90-3AB6-5C6D-8704-003357115A00}"/>
              </a:ext>
            </a:extLst>
          </p:cNvPr>
          <p:cNvPicPr>
            <a:picLocks noChangeAspect="1"/>
          </p:cNvPicPr>
          <p:nvPr/>
        </p:nvPicPr>
        <p:blipFill rotWithShape="1">
          <a:blip r:embed="rId2"/>
          <a:srcRect l="1006" t="1233"/>
          <a:stretch/>
        </p:blipFill>
        <p:spPr>
          <a:xfrm>
            <a:off x="1051294" y="1391504"/>
            <a:ext cx="5456687" cy="3739087"/>
          </a:xfrm>
          <a:prstGeom prst="rect">
            <a:avLst/>
          </a:prstGeom>
        </p:spPr>
      </p:pic>
      <p:pic>
        <p:nvPicPr>
          <p:cNvPr id="9" name="Picture 8" descr="A graph of different sizes and colors&#10;&#10;Description automatically generated">
            <a:extLst>
              <a:ext uri="{FF2B5EF4-FFF2-40B4-BE49-F238E27FC236}">
                <a16:creationId xmlns:a16="http://schemas.microsoft.com/office/drawing/2014/main" id="{D5DC9393-30A9-A568-2DBC-5B7D79A3A0C8}"/>
              </a:ext>
            </a:extLst>
          </p:cNvPr>
          <p:cNvPicPr>
            <a:picLocks noChangeAspect="1"/>
          </p:cNvPicPr>
          <p:nvPr/>
        </p:nvPicPr>
        <p:blipFill>
          <a:blip r:embed="rId3"/>
          <a:stretch>
            <a:fillRect/>
          </a:stretch>
        </p:blipFill>
        <p:spPr>
          <a:xfrm>
            <a:off x="7649063" y="18661"/>
            <a:ext cx="3126719" cy="6858000"/>
          </a:xfrm>
          <a:prstGeom prst="rect">
            <a:avLst/>
          </a:prstGeom>
        </p:spPr>
      </p:pic>
      <p:sp>
        <p:nvSpPr>
          <p:cNvPr id="5" name="TextBox 4">
            <a:extLst>
              <a:ext uri="{FF2B5EF4-FFF2-40B4-BE49-F238E27FC236}">
                <a16:creationId xmlns:a16="http://schemas.microsoft.com/office/drawing/2014/main" id="{380B331C-4A10-2A05-9946-9E326A9223AD}"/>
              </a:ext>
            </a:extLst>
          </p:cNvPr>
          <p:cNvSpPr txBox="1"/>
          <p:nvPr/>
        </p:nvSpPr>
        <p:spPr>
          <a:xfrm>
            <a:off x="979259" y="5372904"/>
            <a:ext cx="4889913"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Bazemore and Powell (Poster A23H-2466)</a:t>
            </a:r>
          </a:p>
          <a:p>
            <a:r>
              <a:rPr lang="en-US" dirty="0">
                <a:solidFill>
                  <a:schemeClr val="bg1"/>
                </a:solidFill>
                <a:latin typeface="MgOpen Cosmetica" panose="020B0500000300020003" pitchFamily="34" charset="0"/>
              </a:rPr>
              <a:t>Tuesday PM Session</a:t>
            </a:r>
          </a:p>
          <a:p>
            <a:r>
              <a:rPr lang="en-US" dirty="0">
                <a:solidFill>
                  <a:schemeClr val="bg1"/>
                </a:solidFill>
                <a:latin typeface="MgOpen Cosmetica" panose="020B0500000300020003" pitchFamily="34" charset="0"/>
              </a:rPr>
              <a:t>Terrain-induced updrafts</a:t>
            </a:r>
          </a:p>
        </p:txBody>
      </p:sp>
      <p:sp>
        <p:nvSpPr>
          <p:cNvPr id="6" name="TextBox 5">
            <a:extLst>
              <a:ext uri="{FF2B5EF4-FFF2-40B4-BE49-F238E27FC236}">
                <a16:creationId xmlns:a16="http://schemas.microsoft.com/office/drawing/2014/main" id="{BDB6D501-33F6-D62F-A09B-F4697ADD6400}"/>
              </a:ext>
            </a:extLst>
          </p:cNvPr>
          <p:cNvSpPr txBox="1"/>
          <p:nvPr/>
        </p:nvSpPr>
        <p:spPr>
          <a:xfrm>
            <a:off x="9967391" y="6433456"/>
            <a:ext cx="304800" cy="369332"/>
          </a:xfrm>
          <a:prstGeom prst="rect">
            <a:avLst/>
          </a:prstGeom>
          <a:noFill/>
        </p:spPr>
        <p:txBody>
          <a:bodyPr wrap="square" rtlCol="0">
            <a:spAutoFit/>
          </a:bodyPr>
          <a:lstStyle/>
          <a:p>
            <a:r>
              <a:rPr lang="en-US" dirty="0"/>
              <a:t>0</a:t>
            </a:r>
          </a:p>
        </p:txBody>
      </p:sp>
      <p:cxnSp>
        <p:nvCxnSpPr>
          <p:cNvPr id="10" name="Straight Connector 9">
            <a:extLst>
              <a:ext uri="{FF2B5EF4-FFF2-40B4-BE49-F238E27FC236}">
                <a16:creationId xmlns:a16="http://schemas.microsoft.com/office/drawing/2014/main" id="{C462493B-4C74-9C77-868B-7857AB1CBC19}"/>
              </a:ext>
            </a:extLst>
          </p:cNvPr>
          <p:cNvCxnSpPr>
            <a:cxnSpLocks/>
          </p:cNvCxnSpPr>
          <p:nvPr/>
        </p:nvCxnSpPr>
        <p:spPr>
          <a:xfrm flipV="1">
            <a:off x="10116616" y="4756150"/>
            <a:ext cx="0" cy="170588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03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D4FE-4D43-FA0A-23C6-4BB34A790446}"/>
              </a:ext>
            </a:extLst>
          </p:cNvPr>
          <p:cNvSpPr>
            <a:spLocks noGrp="1"/>
          </p:cNvSpPr>
          <p:nvPr>
            <p:ph type="title"/>
          </p:nvPr>
        </p:nvSpPr>
        <p:spPr>
          <a:xfrm>
            <a:off x="838200" y="115397"/>
            <a:ext cx="10515600" cy="1325563"/>
          </a:xfrm>
        </p:spPr>
        <p:txBody>
          <a:bodyPr/>
          <a:lstStyle/>
          <a:p>
            <a:pPr algn="ctr"/>
            <a:r>
              <a:rPr lang="en-US" b="1" dirty="0">
                <a:solidFill>
                  <a:schemeClr val="bg1"/>
                </a:solidFill>
                <a:latin typeface="MgOpen Cosmetica" panose="020B0500000300020003" pitchFamily="34" charset="0"/>
              </a:rPr>
              <a:t>Conclusions</a:t>
            </a:r>
          </a:p>
        </p:txBody>
      </p:sp>
      <p:sp>
        <p:nvSpPr>
          <p:cNvPr id="3" name="Date Placeholder 2">
            <a:extLst>
              <a:ext uri="{FF2B5EF4-FFF2-40B4-BE49-F238E27FC236}">
                <a16:creationId xmlns:a16="http://schemas.microsoft.com/office/drawing/2014/main" id="{1B2FCFCE-5BC1-859F-6DAA-6CFCA5EE6188}"/>
              </a:ext>
            </a:extLst>
          </p:cNvPr>
          <p:cNvSpPr>
            <a:spLocks noGrp="1"/>
          </p:cNvSpPr>
          <p:nvPr>
            <p:ph type="dt" sz="half" idx="10"/>
          </p:nvPr>
        </p:nvSpPr>
        <p:spPr/>
        <p:txBody>
          <a:bodyPr/>
          <a:lstStyle/>
          <a:p>
            <a:r>
              <a:rPr lang="en-US"/>
              <a:t>11 Dec 2023</a:t>
            </a:r>
          </a:p>
        </p:txBody>
      </p:sp>
      <p:sp>
        <p:nvSpPr>
          <p:cNvPr id="5" name="Footer Placeholder 4">
            <a:extLst>
              <a:ext uri="{FF2B5EF4-FFF2-40B4-BE49-F238E27FC236}">
                <a16:creationId xmlns:a16="http://schemas.microsoft.com/office/drawing/2014/main" id="{151AAB84-0F1C-0BFC-D471-DF01DCB92890}"/>
              </a:ext>
            </a:extLst>
          </p:cNvPr>
          <p:cNvSpPr>
            <a:spLocks noGrp="1"/>
          </p:cNvSpPr>
          <p:nvPr>
            <p:ph type="ftr" sz="quarter" idx="11"/>
          </p:nvPr>
        </p:nvSpPr>
        <p:spPr/>
        <p:txBody>
          <a:bodyPr/>
          <a:lstStyle/>
          <a:p>
            <a:r>
              <a:rPr lang="en-US"/>
              <a:t>Powell: Ascending Updraft Properties</a:t>
            </a:r>
          </a:p>
        </p:txBody>
      </p:sp>
      <p:sp>
        <p:nvSpPr>
          <p:cNvPr id="6" name="Slide Number Placeholder 5">
            <a:extLst>
              <a:ext uri="{FF2B5EF4-FFF2-40B4-BE49-F238E27FC236}">
                <a16:creationId xmlns:a16="http://schemas.microsoft.com/office/drawing/2014/main" id="{7119E874-8172-99DA-8BB5-90A942871534}"/>
              </a:ext>
            </a:extLst>
          </p:cNvPr>
          <p:cNvSpPr>
            <a:spLocks noGrp="1"/>
          </p:cNvSpPr>
          <p:nvPr>
            <p:ph type="sldNum" sz="quarter" idx="12"/>
          </p:nvPr>
        </p:nvSpPr>
        <p:spPr/>
        <p:txBody>
          <a:bodyPr/>
          <a:lstStyle/>
          <a:p>
            <a:fld id="{CC0CCBA0-FF53-5C43-86F0-C71D8DF0D1CB}" type="slidenum">
              <a:rPr lang="en-US" smtClean="0"/>
              <a:t>13</a:t>
            </a:fld>
            <a:endParaRPr lang="en-US"/>
          </a:p>
        </p:txBody>
      </p:sp>
      <p:sp>
        <p:nvSpPr>
          <p:cNvPr id="7" name="TextBox 6">
            <a:extLst>
              <a:ext uri="{FF2B5EF4-FFF2-40B4-BE49-F238E27FC236}">
                <a16:creationId xmlns:a16="http://schemas.microsoft.com/office/drawing/2014/main" id="{129A3FA6-36CA-8690-1BE0-1D751773E75A}"/>
              </a:ext>
            </a:extLst>
          </p:cNvPr>
          <p:cNvSpPr txBox="1"/>
          <p:nvPr/>
        </p:nvSpPr>
        <p:spPr>
          <a:xfrm>
            <a:off x="642257" y="1185704"/>
            <a:ext cx="11117943" cy="4939814"/>
          </a:xfrm>
          <a:prstGeom prst="rect">
            <a:avLst/>
          </a:prstGeom>
          <a:noFill/>
        </p:spPr>
        <p:txBody>
          <a:bodyPr wrap="square" rtlCol="0">
            <a:spAutoFit/>
          </a:bodyPr>
          <a:lstStyle/>
          <a:p>
            <a:r>
              <a:rPr lang="en-US" sz="2100" dirty="0">
                <a:solidFill>
                  <a:schemeClr val="bg1"/>
                </a:solidFill>
                <a:latin typeface="MgOpen Cosmetica" panose="020B0500000300020003" pitchFamily="34" charset="0"/>
              </a:rPr>
              <a:t>In a LES experiment producing a population of tropical marine convection:</a:t>
            </a:r>
          </a:p>
          <a:p>
            <a:endParaRPr lang="en-US" sz="2100" dirty="0">
              <a:solidFill>
                <a:schemeClr val="bg1"/>
              </a:solidFill>
              <a:latin typeface="MgOpen Cosmetica" panose="020B0500000300020003" pitchFamily="34" charset="0"/>
            </a:endParaRPr>
          </a:p>
          <a:p>
            <a:pPr marL="342900" indent="-342900">
              <a:buFont typeface="Arial" panose="020B0604020202020204" pitchFamily="34" charset="0"/>
              <a:buChar char="•"/>
            </a:pPr>
            <a:r>
              <a:rPr lang="en-US" sz="2100" dirty="0">
                <a:solidFill>
                  <a:schemeClr val="bg1"/>
                </a:solidFill>
                <a:latin typeface="MgOpen Cosmetica" panose="020B0500000300020003" pitchFamily="34" charset="0"/>
              </a:rPr>
              <a:t>Parcels that ascended in cloud to 6000 m (growers) were separated from those that started to ascend in cloud but stopped between 2500 and 3000 m (non-growers).</a:t>
            </a:r>
          </a:p>
          <a:p>
            <a:pPr marL="342900" indent="-342900">
              <a:buFont typeface="Arial" panose="020B0604020202020204" pitchFamily="34" charset="0"/>
              <a:buChar char="•"/>
            </a:pPr>
            <a:endParaRPr lang="en-US" sz="2100" dirty="0">
              <a:solidFill>
                <a:schemeClr val="bg1"/>
              </a:solidFill>
              <a:latin typeface="MgOpen Cosmetica" panose="020B0500000300020003" pitchFamily="34" charset="0"/>
            </a:endParaRPr>
          </a:p>
          <a:p>
            <a:pPr marL="342900" indent="-342900">
              <a:buFont typeface="Arial" panose="020B0604020202020204" pitchFamily="34" charset="0"/>
              <a:buChar char="•"/>
            </a:pPr>
            <a:r>
              <a:rPr lang="en-US" sz="2100" dirty="0">
                <a:solidFill>
                  <a:schemeClr val="bg1"/>
                </a:solidFill>
                <a:latin typeface="MgOpen Cosmetica" panose="020B0500000300020003" pitchFamily="34" charset="0"/>
              </a:rPr>
              <a:t>Below the LFC, growers and non-growers experienced similar buoyancy and pressure gradient accelerations. However, growers experienced were less diluted and experienced positive buoyancy above the LFC.</a:t>
            </a:r>
          </a:p>
          <a:p>
            <a:pPr marL="342900" indent="-342900">
              <a:buFont typeface="Arial" panose="020B0604020202020204" pitchFamily="34" charset="0"/>
              <a:buChar char="•"/>
            </a:pPr>
            <a:endParaRPr lang="en-US" sz="2100" dirty="0">
              <a:solidFill>
                <a:schemeClr val="bg1"/>
              </a:solidFill>
              <a:latin typeface="MgOpen Cosmetica" panose="020B0500000300020003" pitchFamily="34" charset="0"/>
            </a:endParaRPr>
          </a:p>
          <a:p>
            <a:pPr marL="342900" indent="-342900">
              <a:buFont typeface="Arial" panose="020B0604020202020204" pitchFamily="34" charset="0"/>
              <a:buChar char="•"/>
            </a:pPr>
            <a:r>
              <a:rPr lang="en-US" sz="2100" dirty="0">
                <a:solidFill>
                  <a:schemeClr val="bg1"/>
                </a:solidFill>
                <a:latin typeface="MgOpen Cosmetica" panose="020B0500000300020003" pitchFamily="34" charset="0"/>
              </a:rPr>
              <a:t>Growers were located within wider updrafts and clouds down to the LCL.  Parcels would generally not ascend to 6000 m until they were located within an updraft that was at least some minimum size.</a:t>
            </a:r>
          </a:p>
          <a:p>
            <a:pPr marL="342900" indent="-342900">
              <a:buFont typeface="Arial" panose="020B0604020202020204" pitchFamily="34" charset="0"/>
              <a:buChar char="•"/>
            </a:pPr>
            <a:endParaRPr lang="en-US" sz="2100" dirty="0">
              <a:solidFill>
                <a:schemeClr val="bg1"/>
              </a:solidFill>
              <a:latin typeface="MgOpen Cosmetica" panose="020B0500000300020003" pitchFamily="34" charset="0"/>
            </a:endParaRPr>
          </a:p>
          <a:p>
            <a:pPr marL="342900" indent="-342900">
              <a:buFont typeface="Arial" panose="020B0604020202020204" pitchFamily="34" charset="0"/>
              <a:buChar char="•"/>
            </a:pPr>
            <a:r>
              <a:rPr lang="en-US" sz="2100" dirty="0">
                <a:solidFill>
                  <a:schemeClr val="bg1"/>
                </a:solidFill>
                <a:latin typeface="MgOpen Cosmetica" panose="020B0500000300020003" pitchFamily="34" charset="0"/>
              </a:rPr>
              <a:t>Growers were also located in wider eddy updrafts and in regions of enhanced convergence below cloud base. </a:t>
            </a:r>
            <a:r>
              <a:rPr lang="en-US" sz="2100" i="1" dirty="0">
                <a:solidFill>
                  <a:srgbClr val="FFC000"/>
                </a:solidFill>
                <a:latin typeface="MgOpen Cosmetica" panose="020B0500000300020003" pitchFamily="34" charset="0"/>
              </a:rPr>
              <a:t>Does divergence/convergence magnitude partially control BL eddy size?</a:t>
            </a:r>
          </a:p>
        </p:txBody>
      </p:sp>
    </p:spTree>
    <p:extLst>
      <p:ext uri="{BB962C8B-B14F-4D97-AF65-F5344CB8AC3E}">
        <p14:creationId xmlns:p14="http://schemas.microsoft.com/office/powerpoint/2010/main" val="4085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18569EB-3FFB-B645-BD7A-D20D558F00EE}"/>
              </a:ext>
            </a:extLst>
          </p:cNvPr>
          <p:cNvGrpSpPr/>
          <p:nvPr/>
        </p:nvGrpSpPr>
        <p:grpSpPr>
          <a:xfrm>
            <a:off x="6001166" y="2428178"/>
            <a:ext cx="3493974" cy="2826125"/>
            <a:chOff x="6481011" y="136525"/>
            <a:chExt cx="1400748" cy="1384758"/>
          </a:xfrm>
        </p:grpSpPr>
        <p:sp>
          <p:nvSpPr>
            <p:cNvPr id="20" name="Freeform 19">
              <a:extLst>
                <a:ext uri="{FF2B5EF4-FFF2-40B4-BE49-F238E27FC236}">
                  <a16:creationId xmlns:a16="http://schemas.microsoft.com/office/drawing/2014/main" id="{C039216D-FE84-EF4B-D1A9-8615EE1FFBE3}"/>
                </a:ext>
              </a:extLst>
            </p:cNvPr>
            <p:cNvSpPr/>
            <p:nvPr/>
          </p:nvSpPr>
          <p:spPr>
            <a:xfrm>
              <a:off x="6536361" y="136525"/>
              <a:ext cx="1285025" cy="1384758"/>
            </a:xfrm>
            <a:custGeom>
              <a:avLst/>
              <a:gdLst>
                <a:gd name="connsiteX0" fmla="*/ 82153 w 784282"/>
                <a:gd name="connsiteY0" fmla="*/ 783772 h 802826"/>
                <a:gd name="connsiteX1" fmla="*/ 196453 w 784282"/>
                <a:gd name="connsiteY1" fmla="*/ 800100 h 802826"/>
                <a:gd name="connsiteX2" fmla="*/ 702639 w 784282"/>
                <a:gd name="connsiteY2" fmla="*/ 767443 h 802826"/>
                <a:gd name="connsiteX3" fmla="*/ 735296 w 784282"/>
                <a:gd name="connsiteY3" fmla="*/ 718457 h 802826"/>
                <a:gd name="connsiteX4" fmla="*/ 735296 w 784282"/>
                <a:gd name="connsiteY4" fmla="*/ 620486 h 802826"/>
                <a:gd name="connsiteX5" fmla="*/ 686310 w 784282"/>
                <a:gd name="connsiteY5" fmla="*/ 587829 h 802826"/>
                <a:gd name="connsiteX6" fmla="*/ 637325 w 784282"/>
                <a:gd name="connsiteY6" fmla="*/ 571500 h 802826"/>
                <a:gd name="connsiteX7" fmla="*/ 767953 w 784282"/>
                <a:gd name="connsiteY7" fmla="*/ 489857 h 802826"/>
                <a:gd name="connsiteX8" fmla="*/ 784282 w 784282"/>
                <a:gd name="connsiteY8" fmla="*/ 440872 h 802826"/>
                <a:gd name="connsiteX9" fmla="*/ 767953 w 784282"/>
                <a:gd name="connsiteY9" fmla="*/ 391886 h 802826"/>
                <a:gd name="connsiteX10" fmla="*/ 718968 w 784282"/>
                <a:gd name="connsiteY10" fmla="*/ 359229 h 802826"/>
                <a:gd name="connsiteX11" fmla="*/ 686310 w 784282"/>
                <a:gd name="connsiteY11" fmla="*/ 326572 h 802826"/>
                <a:gd name="connsiteX12" fmla="*/ 653653 w 784282"/>
                <a:gd name="connsiteY12" fmla="*/ 114300 h 802826"/>
                <a:gd name="connsiteX13" fmla="*/ 620996 w 784282"/>
                <a:gd name="connsiteY13" fmla="*/ 65314 h 802826"/>
                <a:gd name="connsiteX14" fmla="*/ 572010 w 784282"/>
                <a:gd name="connsiteY14" fmla="*/ 32657 h 802826"/>
                <a:gd name="connsiteX15" fmla="*/ 523025 w 784282"/>
                <a:gd name="connsiteY15" fmla="*/ 16329 h 802826"/>
                <a:gd name="connsiteX16" fmla="*/ 490368 w 784282"/>
                <a:gd name="connsiteY16" fmla="*/ 16329 h 802826"/>
                <a:gd name="connsiteX17" fmla="*/ 441382 w 784282"/>
                <a:gd name="connsiteY17" fmla="*/ 0 h 802826"/>
                <a:gd name="connsiteX18" fmla="*/ 359739 w 784282"/>
                <a:gd name="connsiteY18" fmla="*/ 16329 h 802826"/>
                <a:gd name="connsiteX19" fmla="*/ 294425 w 784282"/>
                <a:gd name="connsiteY19" fmla="*/ 48986 h 802826"/>
                <a:gd name="connsiteX20" fmla="*/ 212782 w 784282"/>
                <a:gd name="connsiteY20" fmla="*/ 65314 h 802826"/>
                <a:gd name="connsiteX21" fmla="*/ 180125 w 784282"/>
                <a:gd name="connsiteY21" fmla="*/ 97972 h 802826"/>
                <a:gd name="connsiteX22" fmla="*/ 131139 w 784282"/>
                <a:gd name="connsiteY22" fmla="*/ 114300 h 802826"/>
                <a:gd name="connsiteX23" fmla="*/ 82153 w 784282"/>
                <a:gd name="connsiteY23" fmla="*/ 146957 h 802826"/>
                <a:gd name="connsiteX24" fmla="*/ 33168 w 784282"/>
                <a:gd name="connsiteY24" fmla="*/ 163286 h 802826"/>
                <a:gd name="connsiteX25" fmla="*/ 16839 w 784282"/>
                <a:gd name="connsiteY25" fmla="*/ 212272 h 802826"/>
                <a:gd name="connsiteX26" fmla="*/ 65825 w 784282"/>
                <a:gd name="connsiteY26" fmla="*/ 277586 h 802826"/>
                <a:gd name="connsiteX27" fmla="*/ 16839 w 784282"/>
                <a:gd name="connsiteY27" fmla="*/ 326572 h 802826"/>
                <a:gd name="connsiteX28" fmla="*/ 33168 w 784282"/>
                <a:gd name="connsiteY28" fmla="*/ 375557 h 802826"/>
                <a:gd name="connsiteX29" fmla="*/ 82153 w 784282"/>
                <a:gd name="connsiteY29" fmla="*/ 408214 h 802826"/>
                <a:gd name="connsiteX30" fmla="*/ 49496 w 784282"/>
                <a:gd name="connsiteY30" fmla="*/ 440872 h 802826"/>
                <a:gd name="connsiteX31" fmla="*/ 16839 w 784282"/>
                <a:gd name="connsiteY31" fmla="*/ 489857 h 802826"/>
                <a:gd name="connsiteX32" fmla="*/ 65825 w 784282"/>
                <a:gd name="connsiteY32" fmla="*/ 587829 h 802826"/>
                <a:gd name="connsiteX33" fmla="*/ 16839 w 784282"/>
                <a:gd name="connsiteY33" fmla="*/ 604157 h 802826"/>
                <a:gd name="connsiteX34" fmla="*/ 510 w 784282"/>
                <a:gd name="connsiteY34" fmla="*/ 653143 h 802826"/>
                <a:gd name="connsiteX35" fmla="*/ 510 w 784282"/>
                <a:gd name="connsiteY35" fmla="*/ 718457 h 802826"/>
                <a:gd name="connsiteX36" fmla="*/ 33168 w 784282"/>
                <a:gd name="connsiteY36" fmla="*/ 751114 h 802826"/>
                <a:gd name="connsiteX37" fmla="*/ 82153 w 784282"/>
                <a:gd name="connsiteY37" fmla="*/ 783772 h 80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4282" h="802826">
                  <a:moveTo>
                    <a:pt x="82153" y="783772"/>
                  </a:moveTo>
                  <a:cubicBezTo>
                    <a:pt x="109367" y="791936"/>
                    <a:pt x="157966" y="800100"/>
                    <a:pt x="196453" y="800100"/>
                  </a:cubicBezTo>
                  <a:cubicBezTo>
                    <a:pt x="591119" y="800100"/>
                    <a:pt x="505131" y="816821"/>
                    <a:pt x="702639" y="767443"/>
                  </a:cubicBezTo>
                  <a:cubicBezTo>
                    <a:pt x="713525" y="751114"/>
                    <a:pt x="726520" y="736010"/>
                    <a:pt x="735296" y="718457"/>
                  </a:cubicBezTo>
                  <a:cubicBezTo>
                    <a:pt x="752044" y="684962"/>
                    <a:pt x="762092" y="653981"/>
                    <a:pt x="735296" y="620486"/>
                  </a:cubicBezTo>
                  <a:cubicBezTo>
                    <a:pt x="723037" y="605162"/>
                    <a:pt x="703863" y="596605"/>
                    <a:pt x="686310" y="587829"/>
                  </a:cubicBezTo>
                  <a:cubicBezTo>
                    <a:pt x="670915" y="580132"/>
                    <a:pt x="653653" y="576943"/>
                    <a:pt x="637325" y="571500"/>
                  </a:cubicBezTo>
                  <a:cubicBezTo>
                    <a:pt x="726682" y="541714"/>
                    <a:pt x="731726" y="562310"/>
                    <a:pt x="767953" y="489857"/>
                  </a:cubicBezTo>
                  <a:cubicBezTo>
                    <a:pt x="775650" y="474462"/>
                    <a:pt x="778839" y="457200"/>
                    <a:pt x="784282" y="440872"/>
                  </a:cubicBezTo>
                  <a:cubicBezTo>
                    <a:pt x="778839" y="424543"/>
                    <a:pt x="778705" y="405326"/>
                    <a:pt x="767953" y="391886"/>
                  </a:cubicBezTo>
                  <a:cubicBezTo>
                    <a:pt x="755694" y="376562"/>
                    <a:pt x="734292" y="371488"/>
                    <a:pt x="718968" y="359229"/>
                  </a:cubicBezTo>
                  <a:cubicBezTo>
                    <a:pt x="706947" y="349612"/>
                    <a:pt x="697196" y="337458"/>
                    <a:pt x="686310" y="326572"/>
                  </a:cubicBezTo>
                  <a:cubicBezTo>
                    <a:pt x="681626" y="279735"/>
                    <a:pt x="683077" y="173148"/>
                    <a:pt x="653653" y="114300"/>
                  </a:cubicBezTo>
                  <a:cubicBezTo>
                    <a:pt x="644877" y="96747"/>
                    <a:pt x="634873" y="79191"/>
                    <a:pt x="620996" y="65314"/>
                  </a:cubicBezTo>
                  <a:cubicBezTo>
                    <a:pt x="607119" y="51437"/>
                    <a:pt x="589563" y="41433"/>
                    <a:pt x="572010" y="32657"/>
                  </a:cubicBezTo>
                  <a:cubicBezTo>
                    <a:pt x="556615" y="24960"/>
                    <a:pt x="539353" y="21772"/>
                    <a:pt x="523025" y="16329"/>
                  </a:cubicBezTo>
                  <a:cubicBezTo>
                    <a:pt x="490367" y="114299"/>
                    <a:pt x="523025" y="48986"/>
                    <a:pt x="490368" y="16329"/>
                  </a:cubicBezTo>
                  <a:cubicBezTo>
                    <a:pt x="478197" y="4158"/>
                    <a:pt x="457711" y="5443"/>
                    <a:pt x="441382" y="0"/>
                  </a:cubicBezTo>
                  <a:cubicBezTo>
                    <a:pt x="414168" y="5443"/>
                    <a:pt x="382831" y="934"/>
                    <a:pt x="359739" y="16329"/>
                  </a:cubicBezTo>
                  <a:cubicBezTo>
                    <a:pt x="287168" y="64709"/>
                    <a:pt x="410538" y="87689"/>
                    <a:pt x="294425" y="48986"/>
                  </a:cubicBezTo>
                  <a:cubicBezTo>
                    <a:pt x="267211" y="54429"/>
                    <a:pt x="238291" y="54381"/>
                    <a:pt x="212782" y="65314"/>
                  </a:cubicBezTo>
                  <a:cubicBezTo>
                    <a:pt x="198632" y="71378"/>
                    <a:pt x="193326" y="90051"/>
                    <a:pt x="180125" y="97972"/>
                  </a:cubicBezTo>
                  <a:cubicBezTo>
                    <a:pt x="165366" y="106827"/>
                    <a:pt x="147468" y="108857"/>
                    <a:pt x="131139" y="114300"/>
                  </a:cubicBezTo>
                  <a:cubicBezTo>
                    <a:pt x="114810" y="125186"/>
                    <a:pt x="99706" y="138181"/>
                    <a:pt x="82153" y="146957"/>
                  </a:cubicBezTo>
                  <a:cubicBezTo>
                    <a:pt x="66758" y="154654"/>
                    <a:pt x="45338" y="151115"/>
                    <a:pt x="33168" y="163286"/>
                  </a:cubicBezTo>
                  <a:cubicBezTo>
                    <a:pt x="20997" y="175457"/>
                    <a:pt x="22282" y="195943"/>
                    <a:pt x="16839" y="212272"/>
                  </a:cubicBezTo>
                  <a:cubicBezTo>
                    <a:pt x="152879" y="257619"/>
                    <a:pt x="132363" y="222138"/>
                    <a:pt x="65825" y="277586"/>
                  </a:cubicBezTo>
                  <a:cubicBezTo>
                    <a:pt x="48085" y="292369"/>
                    <a:pt x="33168" y="310243"/>
                    <a:pt x="16839" y="326572"/>
                  </a:cubicBezTo>
                  <a:cubicBezTo>
                    <a:pt x="22282" y="342900"/>
                    <a:pt x="22416" y="362117"/>
                    <a:pt x="33168" y="375557"/>
                  </a:cubicBezTo>
                  <a:cubicBezTo>
                    <a:pt x="45427" y="390881"/>
                    <a:pt x="77394" y="389176"/>
                    <a:pt x="82153" y="408214"/>
                  </a:cubicBezTo>
                  <a:cubicBezTo>
                    <a:pt x="85887" y="423149"/>
                    <a:pt x="59113" y="428851"/>
                    <a:pt x="49496" y="440872"/>
                  </a:cubicBezTo>
                  <a:cubicBezTo>
                    <a:pt x="37237" y="456196"/>
                    <a:pt x="27725" y="473529"/>
                    <a:pt x="16839" y="489857"/>
                  </a:cubicBezTo>
                  <a:cubicBezTo>
                    <a:pt x="22339" y="498107"/>
                    <a:pt x="75482" y="568514"/>
                    <a:pt x="65825" y="587829"/>
                  </a:cubicBezTo>
                  <a:cubicBezTo>
                    <a:pt x="58128" y="603224"/>
                    <a:pt x="33168" y="598714"/>
                    <a:pt x="16839" y="604157"/>
                  </a:cubicBezTo>
                  <a:cubicBezTo>
                    <a:pt x="11396" y="620486"/>
                    <a:pt x="-2866" y="636265"/>
                    <a:pt x="510" y="653143"/>
                  </a:cubicBezTo>
                  <a:cubicBezTo>
                    <a:pt x="15025" y="725714"/>
                    <a:pt x="73083" y="645886"/>
                    <a:pt x="510" y="718457"/>
                  </a:cubicBezTo>
                  <a:cubicBezTo>
                    <a:pt x="11396" y="729343"/>
                    <a:pt x="19967" y="743193"/>
                    <a:pt x="33168" y="751114"/>
                  </a:cubicBezTo>
                  <a:cubicBezTo>
                    <a:pt x="63252" y="769164"/>
                    <a:pt x="54939" y="775608"/>
                    <a:pt x="82153" y="783772"/>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cxnSp>
          <p:nvCxnSpPr>
            <p:cNvPr id="21" name="Straight Arrow Connector 20">
              <a:extLst>
                <a:ext uri="{FF2B5EF4-FFF2-40B4-BE49-F238E27FC236}">
                  <a16:creationId xmlns:a16="http://schemas.microsoft.com/office/drawing/2014/main" id="{4E1B5A00-69EF-F46D-AB67-9B18AE80C034}"/>
                </a:ext>
              </a:extLst>
            </p:cNvPr>
            <p:cNvCxnSpPr>
              <a:cxnSpLocks/>
            </p:cNvCxnSpPr>
            <p:nvPr/>
          </p:nvCxnSpPr>
          <p:spPr>
            <a:xfrm flipV="1">
              <a:off x="7157322" y="473242"/>
              <a:ext cx="0" cy="7059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847DD47-1881-281E-1B25-5A49E2B582E2}"/>
                </a:ext>
              </a:extLst>
            </p:cNvPr>
            <p:cNvSpPr/>
            <p:nvPr/>
          </p:nvSpPr>
          <p:spPr>
            <a:xfrm>
              <a:off x="6481011" y="762000"/>
              <a:ext cx="360947" cy="401053"/>
            </a:xfrm>
            <a:custGeom>
              <a:avLst/>
              <a:gdLst>
                <a:gd name="connsiteX0" fmla="*/ 0 w 360947"/>
                <a:gd name="connsiteY0" fmla="*/ 136358 h 401053"/>
                <a:gd name="connsiteX1" fmla="*/ 48126 w 360947"/>
                <a:gd name="connsiteY1" fmla="*/ 80211 h 401053"/>
                <a:gd name="connsiteX2" fmla="*/ 72189 w 360947"/>
                <a:gd name="connsiteY2" fmla="*/ 72189 h 401053"/>
                <a:gd name="connsiteX3" fmla="*/ 96252 w 360947"/>
                <a:gd name="connsiteY3" fmla="*/ 56147 h 401053"/>
                <a:gd name="connsiteX4" fmla="*/ 128336 w 360947"/>
                <a:gd name="connsiteY4" fmla="*/ 40105 h 401053"/>
                <a:gd name="connsiteX5" fmla="*/ 152400 w 360947"/>
                <a:gd name="connsiteY5" fmla="*/ 24063 h 401053"/>
                <a:gd name="connsiteX6" fmla="*/ 200526 w 360947"/>
                <a:gd name="connsiteY6" fmla="*/ 8021 h 401053"/>
                <a:gd name="connsiteX7" fmla="*/ 224589 w 360947"/>
                <a:gd name="connsiteY7" fmla="*/ 0 h 401053"/>
                <a:gd name="connsiteX8" fmla="*/ 288757 w 360947"/>
                <a:gd name="connsiteY8" fmla="*/ 8021 h 401053"/>
                <a:gd name="connsiteX9" fmla="*/ 336884 w 360947"/>
                <a:gd name="connsiteY9" fmla="*/ 48126 h 401053"/>
                <a:gd name="connsiteX10" fmla="*/ 352926 w 360947"/>
                <a:gd name="connsiteY10" fmla="*/ 96253 h 401053"/>
                <a:gd name="connsiteX11" fmla="*/ 360947 w 360947"/>
                <a:gd name="connsiteY11" fmla="*/ 120316 h 401053"/>
                <a:gd name="connsiteX12" fmla="*/ 352926 w 360947"/>
                <a:gd name="connsiteY12" fmla="*/ 240632 h 401053"/>
                <a:gd name="connsiteX13" fmla="*/ 296778 w 360947"/>
                <a:gd name="connsiteY13" fmla="*/ 312821 h 401053"/>
                <a:gd name="connsiteX14" fmla="*/ 264694 w 360947"/>
                <a:gd name="connsiteY14" fmla="*/ 360947 h 401053"/>
                <a:gd name="connsiteX15" fmla="*/ 184484 w 360947"/>
                <a:gd name="connsiteY15" fmla="*/ 401053 h 401053"/>
                <a:gd name="connsiteX16" fmla="*/ 40105 w 360947"/>
                <a:gd name="connsiteY16" fmla="*/ 385011 h 401053"/>
                <a:gd name="connsiteX17" fmla="*/ 32084 w 360947"/>
                <a:gd name="connsiteY17" fmla="*/ 376989 h 40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47" h="401053">
                  <a:moveTo>
                    <a:pt x="0" y="136358"/>
                  </a:moveTo>
                  <a:cubicBezTo>
                    <a:pt x="16042" y="117642"/>
                    <a:pt x="29702" y="96588"/>
                    <a:pt x="48126" y="80211"/>
                  </a:cubicBezTo>
                  <a:cubicBezTo>
                    <a:pt x="54445" y="74594"/>
                    <a:pt x="64627" y="75970"/>
                    <a:pt x="72189" y="72189"/>
                  </a:cubicBezTo>
                  <a:cubicBezTo>
                    <a:pt x="80811" y="67878"/>
                    <a:pt x="87882" y="60930"/>
                    <a:pt x="96252" y="56147"/>
                  </a:cubicBezTo>
                  <a:cubicBezTo>
                    <a:pt x="106634" y="50215"/>
                    <a:pt x="117954" y="46037"/>
                    <a:pt x="128336" y="40105"/>
                  </a:cubicBezTo>
                  <a:cubicBezTo>
                    <a:pt x="136706" y="35322"/>
                    <a:pt x="143591" y="27978"/>
                    <a:pt x="152400" y="24063"/>
                  </a:cubicBezTo>
                  <a:cubicBezTo>
                    <a:pt x="167852" y="17195"/>
                    <a:pt x="184484" y="13368"/>
                    <a:pt x="200526" y="8021"/>
                  </a:cubicBezTo>
                  <a:lnTo>
                    <a:pt x="224589" y="0"/>
                  </a:lnTo>
                  <a:cubicBezTo>
                    <a:pt x="245978" y="2674"/>
                    <a:pt x="267961" y="2349"/>
                    <a:pt x="288757" y="8021"/>
                  </a:cubicBezTo>
                  <a:cubicBezTo>
                    <a:pt x="304113" y="12209"/>
                    <a:pt x="327356" y="38598"/>
                    <a:pt x="336884" y="48126"/>
                  </a:cubicBezTo>
                  <a:lnTo>
                    <a:pt x="352926" y="96253"/>
                  </a:lnTo>
                  <a:lnTo>
                    <a:pt x="360947" y="120316"/>
                  </a:lnTo>
                  <a:cubicBezTo>
                    <a:pt x="358273" y="160421"/>
                    <a:pt x="359195" y="200929"/>
                    <a:pt x="352926" y="240632"/>
                  </a:cubicBezTo>
                  <a:cubicBezTo>
                    <a:pt x="347215" y="276805"/>
                    <a:pt x="315636" y="284534"/>
                    <a:pt x="296778" y="312821"/>
                  </a:cubicBezTo>
                  <a:cubicBezTo>
                    <a:pt x="286083" y="328863"/>
                    <a:pt x="280736" y="350252"/>
                    <a:pt x="264694" y="360947"/>
                  </a:cubicBezTo>
                  <a:cubicBezTo>
                    <a:pt x="207396" y="399147"/>
                    <a:pt x="235273" y="388356"/>
                    <a:pt x="184484" y="401053"/>
                  </a:cubicBezTo>
                  <a:cubicBezTo>
                    <a:pt x="169465" y="400052"/>
                    <a:pt x="78376" y="404148"/>
                    <a:pt x="40105" y="385011"/>
                  </a:cubicBezTo>
                  <a:cubicBezTo>
                    <a:pt x="36723" y="383320"/>
                    <a:pt x="34758" y="379663"/>
                    <a:pt x="32084" y="376989"/>
                  </a:cubicBezTo>
                </a:path>
              </a:pathLst>
            </a:custGeom>
            <a:noFill/>
            <a:ln w="25400" cap="flat">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A51C4DD-ED4D-56B3-6555-F07407CBB0D4}"/>
                </a:ext>
              </a:extLst>
            </p:cNvPr>
            <p:cNvSpPr/>
            <p:nvPr/>
          </p:nvSpPr>
          <p:spPr>
            <a:xfrm flipH="1">
              <a:off x="7520812" y="766845"/>
              <a:ext cx="360947" cy="401053"/>
            </a:xfrm>
            <a:custGeom>
              <a:avLst/>
              <a:gdLst>
                <a:gd name="connsiteX0" fmla="*/ 0 w 360947"/>
                <a:gd name="connsiteY0" fmla="*/ 136358 h 401053"/>
                <a:gd name="connsiteX1" fmla="*/ 48126 w 360947"/>
                <a:gd name="connsiteY1" fmla="*/ 80211 h 401053"/>
                <a:gd name="connsiteX2" fmla="*/ 72189 w 360947"/>
                <a:gd name="connsiteY2" fmla="*/ 72189 h 401053"/>
                <a:gd name="connsiteX3" fmla="*/ 96252 w 360947"/>
                <a:gd name="connsiteY3" fmla="*/ 56147 h 401053"/>
                <a:gd name="connsiteX4" fmla="*/ 128336 w 360947"/>
                <a:gd name="connsiteY4" fmla="*/ 40105 h 401053"/>
                <a:gd name="connsiteX5" fmla="*/ 152400 w 360947"/>
                <a:gd name="connsiteY5" fmla="*/ 24063 h 401053"/>
                <a:gd name="connsiteX6" fmla="*/ 200526 w 360947"/>
                <a:gd name="connsiteY6" fmla="*/ 8021 h 401053"/>
                <a:gd name="connsiteX7" fmla="*/ 224589 w 360947"/>
                <a:gd name="connsiteY7" fmla="*/ 0 h 401053"/>
                <a:gd name="connsiteX8" fmla="*/ 288757 w 360947"/>
                <a:gd name="connsiteY8" fmla="*/ 8021 h 401053"/>
                <a:gd name="connsiteX9" fmla="*/ 336884 w 360947"/>
                <a:gd name="connsiteY9" fmla="*/ 48126 h 401053"/>
                <a:gd name="connsiteX10" fmla="*/ 352926 w 360947"/>
                <a:gd name="connsiteY10" fmla="*/ 96253 h 401053"/>
                <a:gd name="connsiteX11" fmla="*/ 360947 w 360947"/>
                <a:gd name="connsiteY11" fmla="*/ 120316 h 401053"/>
                <a:gd name="connsiteX12" fmla="*/ 352926 w 360947"/>
                <a:gd name="connsiteY12" fmla="*/ 240632 h 401053"/>
                <a:gd name="connsiteX13" fmla="*/ 296778 w 360947"/>
                <a:gd name="connsiteY13" fmla="*/ 312821 h 401053"/>
                <a:gd name="connsiteX14" fmla="*/ 264694 w 360947"/>
                <a:gd name="connsiteY14" fmla="*/ 360947 h 401053"/>
                <a:gd name="connsiteX15" fmla="*/ 184484 w 360947"/>
                <a:gd name="connsiteY15" fmla="*/ 401053 h 401053"/>
                <a:gd name="connsiteX16" fmla="*/ 40105 w 360947"/>
                <a:gd name="connsiteY16" fmla="*/ 385011 h 401053"/>
                <a:gd name="connsiteX17" fmla="*/ 32084 w 360947"/>
                <a:gd name="connsiteY17" fmla="*/ 376989 h 40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47" h="401053">
                  <a:moveTo>
                    <a:pt x="0" y="136358"/>
                  </a:moveTo>
                  <a:cubicBezTo>
                    <a:pt x="16042" y="117642"/>
                    <a:pt x="29702" y="96588"/>
                    <a:pt x="48126" y="80211"/>
                  </a:cubicBezTo>
                  <a:cubicBezTo>
                    <a:pt x="54445" y="74594"/>
                    <a:pt x="64627" y="75970"/>
                    <a:pt x="72189" y="72189"/>
                  </a:cubicBezTo>
                  <a:cubicBezTo>
                    <a:pt x="80811" y="67878"/>
                    <a:pt x="87882" y="60930"/>
                    <a:pt x="96252" y="56147"/>
                  </a:cubicBezTo>
                  <a:cubicBezTo>
                    <a:pt x="106634" y="50215"/>
                    <a:pt x="117954" y="46037"/>
                    <a:pt x="128336" y="40105"/>
                  </a:cubicBezTo>
                  <a:cubicBezTo>
                    <a:pt x="136706" y="35322"/>
                    <a:pt x="143591" y="27978"/>
                    <a:pt x="152400" y="24063"/>
                  </a:cubicBezTo>
                  <a:cubicBezTo>
                    <a:pt x="167852" y="17195"/>
                    <a:pt x="184484" y="13368"/>
                    <a:pt x="200526" y="8021"/>
                  </a:cubicBezTo>
                  <a:lnTo>
                    <a:pt x="224589" y="0"/>
                  </a:lnTo>
                  <a:cubicBezTo>
                    <a:pt x="245978" y="2674"/>
                    <a:pt x="267961" y="2349"/>
                    <a:pt x="288757" y="8021"/>
                  </a:cubicBezTo>
                  <a:cubicBezTo>
                    <a:pt x="304113" y="12209"/>
                    <a:pt x="327356" y="38598"/>
                    <a:pt x="336884" y="48126"/>
                  </a:cubicBezTo>
                  <a:lnTo>
                    <a:pt x="352926" y="96253"/>
                  </a:lnTo>
                  <a:lnTo>
                    <a:pt x="360947" y="120316"/>
                  </a:lnTo>
                  <a:cubicBezTo>
                    <a:pt x="358273" y="160421"/>
                    <a:pt x="359195" y="200929"/>
                    <a:pt x="352926" y="240632"/>
                  </a:cubicBezTo>
                  <a:cubicBezTo>
                    <a:pt x="347215" y="276805"/>
                    <a:pt x="315636" y="284534"/>
                    <a:pt x="296778" y="312821"/>
                  </a:cubicBezTo>
                  <a:cubicBezTo>
                    <a:pt x="286083" y="328863"/>
                    <a:pt x="280736" y="350252"/>
                    <a:pt x="264694" y="360947"/>
                  </a:cubicBezTo>
                  <a:cubicBezTo>
                    <a:pt x="207396" y="399147"/>
                    <a:pt x="235273" y="388356"/>
                    <a:pt x="184484" y="401053"/>
                  </a:cubicBezTo>
                  <a:cubicBezTo>
                    <a:pt x="169465" y="400052"/>
                    <a:pt x="78376" y="404148"/>
                    <a:pt x="40105" y="385011"/>
                  </a:cubicBezTo>
                  <a:cubicBezTo>
                    <a:pt x="36723" y="383320"/>
                    <a:pt x="34758" y="379663"/>
                    <a:pt x="32084" y="376989"/>
                  </a:cubicBezTo>
                </a:path>
              </a:pathLst>
            </a:custGeom>
            <a:noFill/>
            <a:ln w="25400" cap="flat">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7FB8C710-8388-8B55-9DF6-BAA98DC4B899}"/>
              </a:ext>
            </a:extLst>
          </p:cNvPr>
          <p:cNvGrpSpPr/>
          <p:nvPr/>
        </p:nvGrpSpPr>
        <p:grpSpPr>
          <a:xfrm>
            <a:off x="2730281" y="3037167"/>
            <a:ext cx="2502273" cy="2153559"/>
            <a:chOff x="2638927" y="718457"/>
            <a:chExt cx="839918" cy="802826"/>
          </a:xfrm>
        </p:grpSpPr>
        <p:sp>
          <p:nvSpPr>
            <p:cNvPr id="25" name="Freeform 24">
              <a:extLst>
                <a:ext uri="{FF2B5EF4-FFF2-40B4-BE49-F238E27FC236}">
                  <a16:creationId xmlns:a16="http://schemas.microsoft.com/office/drawing/2014/main" id="{61C9F3E7-BCC3-24E1-B45B-61F0B91A2C3F}"/>
                </a:ext>
              </a:extLst>
            </p:cNvPr>
            <p:cNvSpPr/>
            <p:nvPr/>
          </p:nvSpPr>
          <p:spPr>
            <a:xfrm>
              <a:off x="2840662" y="718457"/>
              <a:ext cx="457710" cy="802826"/>
            </a:xfrm>
            <a:custGeom>
              <a:avLst/>
              <a:gdLst>
                <a:gd name="connsiteX0" fmla="*/ 82153 w 784282"/>
                <a:gd name="connsiteY0" fmla="*/ 783772 h 802826"/>
                <a:gd name="connsiteX1" fmla="*/ 196453 w 784282"/>
                <a:gd name="connsiteY1" fmla="*/ 800100 h 802826"/>
                <a:gd name="connsiteX2" fmla="*/ 702639 w 784282"/>
                <a:gd name="connsiteY2" fmla="*/ 767443 h 802826"/>
                <a:gd name="connsiteX3" fmla="*/ 735296 w 784282"/>
                <a:gd name="connsiteY3" fmla="*/ 718457 h 802826"/>
                <a:gd name="connsiteX4" fmla="*/ 735296 w 784282"/>
                <a:gd name="connsiteY4" fmla="*/ 620486 h 802826"/>
                <a:gd name="connsiteX5" fmla="*/ 686310 w 784282"/>
                <a:gd name="connsiteY5" fmla="*/ 587829 h 802826"/>
                <a:gd name="connsiteX6" fmla="*/ 637325 w 784282"/>
                <a:gd name="connsiteY6" fmla="*/ 571500 h 802826"/>
                <a:gd name="connsiteX7" fmla="*/ 767953 w 784282"/>
                <a:gd name="connsiteY7" fmla="*/ 489857 h 802826"/>
                <a:gd name="connsiteX8" fmla="*/ 784282 w 784282"/>
                <a:gd name="connsiteY8" fmla="*/ 440872 h 802826"/>
                <a:gd name="connsiteX9" fmla="*/ 767953 w 784282"/>
                <a:gd name="connsiteY9" fmla="*/ 391886 h 802826"/>
                <a:gd name="connsiteX10" fmla="*/ 718968 w 784282"/>
                <a:gd name="connsiteY10" fmla="*/ 359229 h 802826"/>
                <a:gd name="connsiteX11" fmla="*/ 686310 w 784282"/>
                <a:gd name="connsiteY11" fmla="*/ 326572 h 802826"/>
                <a:gd name="connsiteX12" fmla="*/ 653653 w 784282"/>
                <a:gd name="connsiteY12" fmla="*/ 114300 h 802826"/>
                <a:gd name="connsiteX13" fmla="*/ 620996 w 784282"/>
                <a:gd name="connsiteY13" fmla="*/ 65314 h 802826"/>
                <a:gd name="connsiteX14" fmla="*/ 572010 w 784282"/>
                <a:gd name="connsiteY14" fmla="*/ 32657 h 802826"/>
                <a:gd name="connsiteX15" fmla="*/ 523025 w 784282"/>
                <a:gd name="connsiteY15" fmla="*/ 16329 h 802826"/>
                <a:gd name="connsiteX16" fmla="*/ 490368 w 784282"/>
                <a:gd name="connsiteY16" fmla="*/ 16329 h 802826"/>
                <a:gd name="connsiteX17" fmla="*/ 441382 w 784282"/>
                <a:gd name="connsiteY17" fmla="*/ 0 h 802826"/>
                <a:gd name="connsiteX18" fmla="*/ 359739 w 784282"/>
                <a:gd name="connsiteY18" fmla="*/ 16329 h 802826"/>
                <a:gd name="connsiteX19" fmla="*/ 294425 w 784282"/>
                <a:gd name="connsiteY19" fmla="*/ 48986 h 802826"/>
                <a:gd name="connsiteX20" fmla="*/ 212782 w 784282"/>
                <a:gd name="connsiteY20" fmla="*/ 65314 h 802826"/>
                <a:gd name="connsiteX21" fmla="*/ 180125 w 784282"/>
                <a:gd name="connsiteY21" fmla="*/ 97972 h 802826"/>
                <a:gd name="connsiteX22" fmla="*/ 131139 w 784282"/>
                <a:gd name="connsiteY22" fmla="*/ 114300 h 802826"/>
                <a:gd name="connsiteX23" fmla="*/ 82153 w 784282"/>
                <a:gd name="connsiteY23" fmla="*/ 146957 h 802826"/>
                <a:gd name="connsiteX24" fmla="*/ 33168 w 784282"/>
                <a:gd name="connsiteY24" fmla="*/ 163286 h 802826"/>
                <a:gd name="connsiteX25" fmla="*/ 16839 w 784282"/>
                <a:gd name="connsiteY25" fmla="*/ 212272 h 802826"/>
                <a:gd name="connsiteX26" fmla="*/ 65825 w 784282"/>
                <a:gd name="connsiteY26" fmla="*/ 277586 h 802826"/>
                <a:gd name="connsiteX27" fmla="*/ 16839 w 784282"/>
                <a:gd name="connsiteY27" fmla="*/ 326572 h 802826"/>
                <a:gd name="connsiteX28" fmla="*/ 33168 w 784282"/>
                <a:gd name="connsiteY28" fmla="*/ 375557 h 802826"/>
                <a:gd name="connsiteX29" fmla="*/ 82153 w 784282"/>
                <a:gd name="connsiteY29" fmla="*/ 408214 h 802826"/>
                <a:gd name="connsiteX30" fmla="*/ 49496 w 784282"/>
                <a:gd name="connsiteY30" fmla="*/ 440872 h 802826"/>
                <a:gd name="connsiteX31" fmla="*/ 16839 w 784282"/>
                <a:gd name="connsiteY31" fmla="*/ 489857 h 802826"/>
                <a:gd name="connsiteX32" fmla="*/ 65825 w 784282"/>
                <a:gd name="connsiteY32" fmla="*/ 587829 h 802826"/>
                <a:gd name="connsiteX33" fmla="*/ 16839 w 784282"/>
                <a:gd name="connsiteY33" fmla="*/ 604157 h 802826"/>
                <a:gd name="connsiteX34" fmla="*/ 510 w 784282"/>
                <a:gd name="connsiteY34" fmla="*/ 653143 h 802826"/>
                <a:gd name="connsiteX35" fmla="*/ 510 w 784282"/>
                <a:gd name="connsiteY35" fmla="*/ 718457 h 802826"/>
                <a:gd name="connsiteX36" fmla="*/ 33168 w 784282"/>
                <a:gd name="connsiteY36" fmla="*/ 751114 h 802826"/>
                <a:gd name="connsiteX37" fmla="*/ 82153 w 784282"/>
                <a:gd name="connsiteY37" fmla="*/ 783772 h 80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4282" h="802826">
                  <a:moveTo>
                    <a:pt x="82153" y="783772"/>
                  </a:moveTo>
                  <a:cubicBezTo>
                    <a:pt x="109367" y="791936"/>
                    <a:pt x="157966" y="800100"/>
                    <a:pt x="196453" y="800100"/>
                  </a:cubicBezTo>
                  <a:cubicBezTo>
                    <a:pt x="591119" y="800100"/>
                    <a:pt x="505131" y="816821"/>
                    <a:pt x="702639" y="767443"/>
                  </a:cubicBezTo>
                  <a:cubicBezTo>
                    <a:pt x="713525" y="751114"/>
                    <a:pt x="726520" y="736010"/>
                    <a:pt x="735296" y="718457"/>
                  </a:cubicBezTo>
                  <a:cubicBezTo>
                    <a:pt x="752044" y="684962"/>
                    <a:pt x="762092" y="653981"/>
                    <a:pt x="735296" y="620486"/>
                  </a:cubicBezTo>
                  <a:cubicBezTo>
                    <a:pt x="723037" y="605162"/>
                    <a:pt x="703863" y="596605"/>
                    <a:pt x="686310" y="587829"/>
                  </a:cubicBezTo>
                  <a:cubicBezTo>
                    <a:pt x="670915" y="580132"/>
                    <a:pt x="653653" y="576943"/>
                    <a:pt x="637325" y="571500"/>
                  </a:cubicBezTo>
                  <a:cubicBezTo>
                    <a:pt x="726682" y="541714"/>
                    <a:pt x="731726" y="562310"/>
                    <a:pt x="767953" y="489857"/>
                  </a:cubicBezTo>
                  <a:cubicBezTo>
                    <a:pt x="775650" y="474462"/>
                    <a:pt x="778839" y="457200"/>
                    <a:pt x="784282" y="440872"/>
                  </a:cubicBezTo>
                  <a:cubicBezTo>
                    <a:pt x="778839" y="424543"/>
                    <a:pt x="778705" y="405326"/>
                    <a:pt x="767953" y="391886"/>
                  </a:cubicBezTo>
                  <a:cubicBezTo>
                    <a:pt x="755694" y="376562"/>
                    <a:pt x="734292" y="371488"/>
                    <a:pt x="718968" y="359229"/>
                  </a:cubicBezTo>
                  <a:cubicBezTo>
                    <a:pt x="706947" y="349612"/>
                    <a:pt x="697196" y="337458"/>
                    <a:pt x="686310" y="326572"/>
                  </a:cubicBezTo>
                  <a:cubicBezTo>
                    <a:pt x="681626" y="279735"/>
                    <a:pt x="683077" y="173148"/>
                    <a:pt x="653653" y="114300"/>
                  </a:cubicBezTo>
                  <a:cubicBezTo>
                    <a:pt x="644877" y="96747"/>
                    <a:pt x="634873" y="79191"/>
                    <a:pt x="620996" y="65314"/>
                  </a:cubicBezTo>
                  <a:cubicBezTo>
                    <a:pt x="607119" y="51437"/>
                    <a:pt x="589563" y="41433"/>
                    <a:pt x="572010" y="32657"/>
                  </a:cubicBezTo>
                  <a:cubicBezTo>
                    <a:pt x="556615" y="24960"/>
                    <a:pt x="539353" y="21772"/>
                    <a:pt x="523025" y="16329"/>
                  </a:cubicBezTo>
                  <a:cubicBezTo>
                    <a:pt x="490367" y="114299"/>
                    <a:pt x="523025" y="48986"/>
                    <a:pt x="490368" y="16329"/>
                  </a:cubicBezTo>
                  <a:cubicBezTo>
                    <a:pt x="478197" y="4158"/>
                    <a:pt x="457711" y="5443"/>
                    <a:pt x="441382" y="0"/>
                  </a:cubicBezTo>
                  <a:cubicBezTo>
                    <a:pt x="414168" y="5443"/>
                    <a:pt x="382831" y="934"/>
                    <a:pt x="359739" y="16329"/>
                  </a:cubicBezTo>
                  <a:cubicBezTo>
                    <a:pt x="287168" y="64709"/>
                    <a:pt x="410538" y="87689"/>
                    <a:pt x="294425" y="48986"/>
                  </a:cubicBezTo>
                  <a:cubicBezTo>
                    <a:pt x="267211" y="54429"/>
                    <a:pt x="238291" y="54381"/>
                    <a:pt x="212782" y="65314"/>
                  </a:cubicBezTo>
                  <a:cubicBezTo>
                    <a:pt x="198632" y="71378"/>
                    <a:pt x="193326" y="90051"/>
                    <a:pt x="180125" y="97972"/>
                  </a:cubicBezTo>
                  <a:cubicBezTo>
                    <a:pt x="165366" y="106827"/>
                    <a:pt x="147468" y="108857"/>
                    <a:pt x="131139" y="114300"/>
                  </a:cubicBezTo>
                  <a:cubicBezTo>
                    <a:pt x="114810" y="125186"/>
                    <a:pt x="99706" y="138181"/>
                    <a:pt x="82153" y="146957"/>
                  </a:cubicBezTo>
                  <a:cubicBezTo>
                    <a:pt x="66758" y="154654"/>
                    <a:pt x="45338" y="151115"/>
                    <a:pt x="33168" y="163286"/>
                  </a:cubicBezTo>
                  <a:cubicBezTo>
                    <a:pt x="20997" y="175457"/>
                    <a:pt x="22282" y="195943"/>
                    <a:pt x="16839" y="212272"/>
                  </a:cubicBezTo>
                  <a:cubicBezTo>
                    <a:pt x="152879" y="257619"/>
                    <a:pt x="132363" y="222138"/>
                    <a:pt x="65825" y="277586"/>
                  </a:cubicBezTo>
                  <a:cubicBezTo>
                    <a:pt x="48085" y="292369"/>
                    <a:pt x="33168" y="310243"/>
                    <a:pt x="16839" y="326572"/>
                  </a:cubicBezTo>
                  <a:cubicBezTo>
                    <a:pt x="22282" y="342900"/>
                    <a:pt x="22416" y="362117"/>
                    <a:pt x="33168" y="375557"/>
                  </a:cubicBezTo>
                  <a:cubicBezTo>
                    <a:pt x="45427" y="390881"/>
                    <a:pt x="77394" y="389176"/>
                    <a:pt x="82153" y="408214"/>
                  </a:cubicBezTo>
                  <a:cubicBezTo>
                    <a:pt x="85887" y="423149"/>
                    <a:pt x="59113" y="428851"/>
                    <a:pt x="49496" y="440872"/>
                  </a:cubicBezTo>
                  <a:cubicBezTo>
                    <a:pt x="37237" y="456196"/>
                    <a:pt x="27725" y="473529"/>
                    <a:pt x="16839" y="489857"/>
                  </a:cubicBezTo>
                  <a:cubicBezTo>
                    <a:pt x="22339" y="498107"/>
                    <a:pt x="75482" y="568514"/>
                    <a:pt x="65825" y="587829"/>
                  </a:cubicBezTo>
                  <a:cubicBezTo>
                    <a:pt x="58128" y="603224"/>
                    <a:pt x="33168" y="598714"/>
                    <a:pt x="16839" y="604157"/>
                  </a:cubicBezTo>
                  <a:cubicBezTo>
                    <a:pt x="11396" y="620486"/>
                    <a:pt x="-2866" y="636265"/>
                    <a:pt x="510" y="653143"/>
                  </a:cubicBezTo>
                  <a:cubicBezTo>
                    <a:pt x="15025" y="725714"/>
                    <a:pt x="73083" y="645886"/>
                    <a:pt x="510" y="718457"/>
                  </a:cubicBezTo>
                  <a:cubicBezTo>
                    <a:pt x="11396" y="729343"/>
                    <a:pt x="19967" y="743193"/>
                    <a:pt x="33168" y="751114"/>
                  </a:cubicBezTo>
                  <a:cubicBezTo>
                    <a:pt x="63252" y="769164"/>
                    <a:pt x="54939" y="775608"/>
                    <a:pt x="82153" y="783772"/>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cxnSp>
          <p:nvCxnSpPr>
            <p:cNvPr id="26" name="Straight Arrow Connector 25">
              <a:extLst>
                <a:ext uri="{FF2B5EF4-FFF2-40B4-BE49-F238E27FC236}">
                  <a16:creationId xmlns:a16="http://schemas.microsoft.com/office/drawing/2014/main" id="{0188ABEE-B9F6-7764-4A81-99327BEBBC5D}"/>
                </a:ext>
              </a:extLst>
            </p:cNvPr>
            <p:cNvCxnSpPr/>
            <p:nvPr/>
          </p:nvCxnSpPr>
          <p:spPr>
            <a:xfrm flipV="1">
              <a:off x="3066586" y="1042639"/>
              <a:ext cx="0" cy="2732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97546AFD-C183-8D4A-D59C-AB63B319A3FD}"/>
                </a:ext>
              </a:extLst>
            </p:cNvPr>
            <p:cNvSpPr/>
            <p:nvPr/>
          </p:nvSpPr>
          <p:spPr>
            <a:xfrm>
              <a:off x="2638927" y="973869"/>
              <a:ext cx="360947" cy="401053"/>
            </a:xfrm>
            <a:custGeom>
              <a:avLst/>
              <a:gdLst>
                <a:gd name="connsiteX0" fmla="*/ 0 w 360947"/>
                <a:gd name="connsiteY0" fmla="*/ 136358 h 401053"/>
                <a:gd name="connsiteX1" fmla="*/ 48126 w 360947"/>
                <a:gd name="connsiteY1" fmla="*/ 80211 h 401053"/>
                <a:gd name="connsiteX2" fmla="*/ 72189 w 360947"/>
                <a:gd name="connsiteY2" fmla="*/ 72189 h 401053"/>
                <a:gd name="connsiteX3" fmla="*/ 96252 w 360947"/>
                <a:gd name="connsiteY3" fmla="*/ 56147 h 401053"/>
                <a:gd name="connsiteX4" fmla="*/ 128336 w 360947"/>
                <a:gd name="connsiteY4" fmla="*/ 40105 h 401053"/>
                <a:gd name="connsiteX5" fmla="*/ 152400 w 360947"/>
                <a:gd name="connsiteY5" fmla="*/ 24063 h 401053"/>
                <a:gd name="connsiteX6" fmla="*/ 200526 w 360947"/>
                <a:gd name="connsiteY6" fmla="*/ 8021 h 401053"/>
                <a:gd name="connsiteX7" fmla="*/ 224589 w 360947"/>
                <a:gd name="connsiteY7" fmla="*/ 0 h 401053"/>
                <a:gd name="connsiteX8" fmla="*/ 288757 w 360947"/>
                <a:gd name="connsiteY8" fmla="*/ 8021 h 401053"/>
                <a:gd name="connsiteX9" fmla="*/ 336884 w 360947"/>
                <a:gd name="connsiteY9" fmla="*/ 48126 h 401053"/>
                <a:gd name="connsiteX10" fmla="*/ 352926 w 360947"/>
                <a:gd name="connsiteY10" fmla="*/ 96253 h 401053"/>
                <a:gd name="connsiteX11" fmla="*/ 360947 w 360947"/>
                <a:gd name="connsiteY11" fmla="*/ 120316 h 401053"/>
                <a:gd name="connsiteX12" fmla="*/ 352926 w 360947"/>
                <a:gd name="connsiteY12" fmla="*/ 240632 h 401053"/>
                <a:gd name="connsiteX13" fmla="*/ 296778 w 360947"/>
                <a:gd name="connsiteY13" fmla="*/ 312821 h 401053"/>
                <a:gd name="connsiteX14" fmla="*/ 264694 w 360947"/>
                <a:gd name="connsiteY14" fmla="*/ 360947 h 401053"/>
                <a:gd name="connsiteX15" fmla="*/ 184484 w 360947"/>
                <a:gd name="connsiteY15" fmla="*/ 401053 h 401053"/>
                <a:gd name="connsiteX16" fmla="*/ 40105 w 360947"/>
                <a:gd name="connsiteY16" fmla="*/ 385011 h 401053"/>
                <a:gd name="connsiteX17" fmla="*/ 32084 w 360947"/>
                <a:gd name="connsiteY17" fmla="*/ 376989 h 40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47" h="401053">
                  <a:moveTo>
                    <a:pt x="0" y="136358"/>
                  </a:moveTo>
                  <a:cubicBezTo>
                    <a:pt x="16042" y="117642"/>
                    <a:pt x="29702" y="96588"/>
                    <a:pt x="48126" y="80211"/>
                  </a:cubicBezTo>
                  <a:cubicBezTo>
                    <a:pt x="54445" y="74594"/>
                    <a:pt x="64627" y="75970"/>
                    <a:pt x="72189" y="72189"/>
                  </a:cubicBezTo>
                  <a:cubicBezTo>
                    <a:pt x="80811" y="67878"/>
                    <a:pt x="87882" y="60930"/>
                    <a:pt x="96252" y="56147"/>
                  </a:cubicBezTo>
                  <a:cubicBezTo>
                    <a:pt x="106634" y="50215"/>
                    <a:pt x="117954" y="46037"/>
                    <a:pt x="128336" y="40105"/>
                  </a:cubicBezTo>
                  <a:cubicBezTo>
                    <a:pt x="136706" y="35322"/>
                    <a:pt x="143591" y="27978"/>
                    <a:pt x="152400" y="24063"/>
                  </a:cubicBezTo>
                  <a:cubicBezTo>
                    <a:pt x="167852" y="17195"/>
                    <a:pt x="184484" y="13368"/>
                    <a:pt x="200526" y="8021"/>
                  </a:cubicBezTo>
                  <a:lnTo>
                    <a:pt x="224589" y="0"/>
                  </a:lnTo>
                  <a:cubicBezTo>
                    <a:pt x="245978" y="2674"/>
                    <a:pt x="267961" y="2349"/>
                    <a:pt x="288757" y="8021"/>
                  </a:cubicBezTo>
                  <a:cubicBezTo>
                    <a:pt x="304113" y="12209"/>
                    <a:pt x="327356" y="38598"/>
                    <a:pt x="336884" y="48126"/>
                  </a:cubicBezTo>
                  <a:lnTo>
                    <a:pt x="352926" y="96253"/>
                  </a:lnTo>
                  <a:lnTo>
                    <a:pt x="360947" y="120316"/>
                  </a:lnTo>
                  <a:cubicBezTo>
                    <a:pt x="358273" y="160421"/>
                    <a:pt x="359195" y="200929"/>
                    <a:pt x="352926" y="240632"/>
                  </a:cubicBezTo>
                  <a:cubicBezTo>
                    <a:pt x="347215" y="276805"/>
                    <a:pt x="315636" y="284534"/>
                    <a:pt x="296778" y="312821"/>
                  </a:cubicBezTo>
                  <a:cubicBezTo>
                    <a:pt x="286083" y="328863"/>
                    <a:pt x="280736" y="350252"/>
                    <a:pt x="264694" y="360947"/>
                  </a:cubicBezTo>
                  <a:cubicBezTo>
                    <a:pt x="207396" y="399147"/>
                    <a:pt x="235273" y="388356"/>
                    <a:pt x="184484" y="401053"/>
                  </a:cubicBezTo>
                  <a:cubicBezTo>
                    <a:pt x="169465" y="400052"/>
                    <a:pt x="78376" y="404148"/>
                    <a:pt x="40105" y="385011"/>
                  </a:cubicBezTo>
                  <a:cubicBezTo>
                    <a:pt x="36723" y="383320"/>
                    <a:pt x="34758" y="379663"/>
                    <a:pt x="32084" y="376989"/>
                  </a:cubicBezTo>
                </a:path>
              </a:pathLst>
            </a:custGeom>
            <a:noFill/>
            <a:ln w="25400" cap="flat">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8CE6F3A6-2DF0-FBDA-4A84-1B9E13C700EA}"/>
                </a:ext>
              </a:extLst>
            </p:cNvPr>
            <p:cNvSpPr/>
            <p:nvPr/>
          </p:nvSpPr>
          <p:spPr>
            <a:xfrm flipH="1">
              <a:off x="3117898" y="975038"/>
              <a:ext cx="360947" cy="401053"/>
            </a:xfrm>
            <a:custGeom>
              <a:avLst/>
              <a:gdLst>
                <a:gd name="connsiteX0" fmla="*/ 0 w 360947"/>
                <a:gd name="connsiteY0" fmla="*/ 136358 h 401053"/>
                <a:gd name="connsiteX1" fmla="*/ 48126 w 360947"/>
                <a:gd name="connsiteY1" fmla="*/ 80211 h 401053"/>
                <a:gd name="connsiteX2" fmla="*/ 72189 w 360947"/>
                <a:gd name="connsiteY2" fmla="*/ 72189 h 401053"/>
                <a:gd name="connsiteX3" fmla="*/ 96252 w 360947"/>
                <a:gd name="connsiteY3" fmla="*/ 56147 h 401053"/>
                <a:gd name="connsiteX4" fmla="*/ 128336 w 360947"/>
                <a:gd name="connsiteY4" fmla="*/ 40105 h 401053"/>
                <a:gd name="connsiteX5" fmla="*/ 152400 w 360947"/>
                <a:gd name="connsiteY5" fmla="*/ 24063 h 401053"/>
                <a:gd name="connsiteX6" fmla="*/ 200526 w 360947"/>
                <a:gd name="connsiteY6" fmla="*/ 8021 h 401053"/>
                <a:gd name="connsiteX7" fmla="*/ 224589 w 360947"/>
                <a:gd name="connsiteY7" fmla="*/ 0 h 401053"/>
                <a:gd name="connsiteX8" fmla="*/ 288757 w 360947"/>
                <a:gd name="connsiteY8" fmla="*/ 8021 h 401053"/>
                <a:gd name="connsiteX9" fmla="*/ 336884 w 360947"/>
                <a:gd name="connsiteY9" fmla="*/ 48126 h 401053"/>
                <a:gd name="connsiteX10" fmla="*/ 352926 w 360947"/>
                <a:gd name="connsiteY10" fmla="*/ 96253 h 401053"/>
                <a:gd name="connsiteX11" fmla="*/ 360947 w 360947"/>
                <a:gd name="connsiteY11" fmla="*/ 120316 h 401053"/>
                <a:gd name="connsiteX12" fmla="*/ 352926 w 360947"/>
                <a:gd name="connsiteY12" fmla="*/ 240632 h 401053"/>
                <a:gd name="connsiteX13" fmla="*/ 296778 w 360947"/>
                <a:gd name="connsiteY13" fmla="*/ 312821 h 401053"/>
                <a:gd name="connsiteX14" fmla="*/ 264694 w 360947"/>
                <a:gd name="connsiteY14" fmla="*/ 360947 h 401053"/>
                <a:gd name="connsiteX15" fmla="*/ 184484 w 360947"/>
                <a:gd name="connsiteY15" fmla="*/ 401053 h 401053"/>
                <a:gd name="connsiteX16" fmla="*/ 40105 w 360947"/>
                <a:gd name="connsiteY16" fmla="*/ 385011 h 401053"/>
                <a:gd name="connsiteX17" fmla="*/ 32084 w 360947"/>
                <a:gd name="connsiteY17" fmla="*/ 376989 h 40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47" h="401053">
                  <a:moveTo>
                    <a:pt x="0" y="136358"/>
                  </a:moveTo>
                  <a:cubicBezTo>
                    <a:pt x="16042" y="117642"/>
                    <a:pt x="29702" y="96588"/>
                    <a:pt x="48126" y="80211"/>
                  </a:cubicBezTo>
                  <a:cubicBezTo>
                    <a:pt x="54445" y="74594"/>
                    <a:pt x="64627" y="75970"/>
                    <a:pt x="72189" y="72189"/>
                  </a:cubicBezTo>
                  <a:cubicBezTo>
                    <a:pt x="80811" y="67878"/>
                    <a:pt x="87882" y="60930"/>
                    <a:pt x="96252" y="56147"/>
                  </a:cubicBezTo>
                  <a:cubicBezTo>
                    <a:pt x="106634" y="50215"/>
                    <a:pt x="117954" y="46037"/>
                    <a:pt x="128336" y="40105"/>
                  </a:cubicBezTo>
                  <a:cubicBezTo>
                    <a:pt x="136706" y="35322"/>
                    <a:pt x="143591" y="27978"/>
                    <a:pt x="152400" y="24063"/>
                  </a:cubicBezTo>
                  <a:cubicBezTo>
                    <a:pt x="167852" y="17195"/>
                    <a:pt x="184484" y="13368"/>
                    <a:pt x="200526" y="8021"/>
                  </a:cubicBezTo>
                  <a:lnTo>
                    <a:pt x="224589" y="0"/>
                  </a:lnTo>
                  <a:cubicBezTo>
                    <a:pt x="245978" y="2674"/>
                    <a:pt x="267961" y="2349"/>
                    <a:pt x="288757" y="8021"/>
                  </a:cubicBezTo>
                  <a:cubicBezTo>
                    <a:pt x="304113" y="12209"/>
                    <a:pt x="327356" y="38598"/>
                    <a:pt x="336884" y="48126"/>
                  </a:cubicBezTo>
                  <a:lnTo>
                    <a:pt x="352926" y="96253"/>
                  </a:lnTo>
                  <a:lnTo>
                    <a:pt x="360947" y="120316"/>
                  </a:lnTo>
                  <a:cubicBezTo>
                    <a:pt x="358273" y="160421"/>
                    <a:pt x="359195" y="200929"/>
                    <a:pt x="352926" y="240632"/>
                  </a:cubicBezTo>
                  <a:cubicBezTo>
                    <a:pt x="347215" y="276805"/>
                    <a:pt x="315636" y="284534"/>
                    <a:pt x="296778" y="312821"/>
                  </a:cubicBezTo>
                  <a:cubicBezTo>
                    <a:pt x="286083" y="328863"/>
                    <a:pt x="280736" y="350252"/>
                    <a:pt x="264694" y="360947"/>
                  </a:cubicBezTo>
                  <a:cubicBezTo>
                    <a:pt x="207396" y="399147"/>
                    <a:pt x="235273" y="388356"/>
                    <a:pt x="184484" y="401053"/>
                  </a:cubicBezTo>
                  <a:cubicBezTo>
                    <a:pt x="169465" y="400052"/>
                    <a:pt x="78376" y="404148"/>
                    <a:pt x="40105" y="385011"/>
                  </a:cubicBezTo>
                  <a:cubicBezTo>
                    <a:pt x="36723" y="383320"/>
                    <a:pt x="34758" y="379663"/>
                    <a:pt x="32084" y="376989"/>
                  </a:cubicBezTo>
                </a:path>
              </a:pathLst>
            </a:custGeom>
            <a:noFill/>
            <a:ln w="25400" cap="flat">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DFD36DA5-3E01-8511-03F4-A09645F48B91}"/>
              </a:ext>
            </a:extLst>
          </p:cNvPr>
          <p:cNvSpPr txBox="1"/>
          <p:nvPr/>
        </p:nvSpPr>
        <p:spPr>
          <a:xfrm>
            <a:off x="2730281" y="1105283"/>
            <a:ext cx="2330824" cy="646331"/>
          </a:xfrm>
          <a:prstGeom prst="rect">
            <a:avLst/>
          </a:prstGeom>
          <a:noFill/>
        </p:spPr>
        <p:txBody>
          <a:bodyPr wrap="square" rtlCol="0">
            <a:spAutoFit/>
          </a:bodyPr>
          <a:lstStyle/>
          <a:p>
            <a:pPr algn="ctr"/>
            <a:r>
              <a:rPr lang="en-US" dirty="0">
                <a:solidFill>
                  <a:schemeClr val="bg1"/>
                </a:solidFill>
                <a:latin typeface="MgOpen Cosmetica" panose="020B0500000300020003" pitchFamily="34" charset="0"/>
              </a:rPr>
              <a:t>Narrow cloud: Diluted updraft</a:t>
            </a:r>
          </a:p>
        </p:txBody>
      </p:sp>
      <p:sp>
        <p:nvSpPr>
          <p:cNvPr id="6" name="TextBox 5">
            <a:extLst>
              <a:ext uri="{FF2B5EF4-FFF2-40B4-BE49-F238E27FC236}">
                <a16:creationId xmlns:a16="http://schemas.microsoft.com/office/drawing/2014/main" id="{CB214A9A-C53A-9FCF-C862-77AF7CB941E8}"/>
              </a:ext>
            </a:extLst>
          </p:cNvPr>
          <p:cNvSpPr txBox="1"/>
          <p:nvPr/>
        </p:nvSpPr>
        <p:spPr>
          <a:xfrm>
            <a:off x="6255318" y="828284"/>
            <a:ext cx="2676432" cy="923330"/>
          </a:xfrm>
          <a:prstGeom prst="rect">
            <a:avLst/>
          </a:prstGeom>
          <a:noFill/>
        </p:spPr>
        <p:txBody>
          <a:bodyPr wrap="square" rtlCol="0">
            <a:spAutoFit/>
          </a:bodyPr>
          <a:lstStyle/>
          <a:p>
            <a:pPr algn="ctr"/>
            <a:r>
              <a:rPr lang="en-US" dirty="0">
                <a:solidFill>
                  <a:schemeClr val="bg1"/>
                </a:solidFill>
                <a:latin typeface="MgOpen Cosmetica" panose="020B0500000300020003" pitchFamily="34" charset="0"/>
              </a:rPr>
              <a:t>Wide cloud: More protected from environmental air</a:t>
            </a:r>
          </a:p>
        </p:txBody>
      </p:sp>
    </p:spTree>
    <p:extLst>
      <p:ext uri="{BB962C8B-B14F-4D97-AF65-F5344CB8AC3E}">
        <p14:creationId xmlns:p14="http://schemas.microsoft.com/office/powerpoint/2010/main" val="586154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tropical-parcel-movie">
            <a:hlinkClick r:id="" action="ppaction://media"/>
            <a:extLst>
              <a:ext uri="{FF2B5EF4-FFF2-40B4-BE49-F238E27FC236}">
                <a16:creationId xmlns:a16="http://schemas.microsoft.com/office/drawing/2014/main" id="{8E1F98FA-81ED-7548-CA6D-144878069D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9800" y="-859809"/>
            <a:ext cx="7717809" cy="7717809"/>
          </a:xfrm>
          <a:prstGeom prst="rect">
            <a:avLst/>
          </a:prstGeom>
        </p:spPr>
      </p:pic>
      <p:sp>
        <p:nvSpPr>
          <p:cNvPr id="8" name="TextBox 7">
            <a:extLst>
              <a:ext uri="{FF2B5EF4-FFF2-40B4-BE49-F238E27FC236}">
                <a16:creationId xmlns:a16="http://schemas.microsoft.com/office/drawing/2014/main" id="{297B318E-7936-B0D9-3E54-76493339B470}"/>
              </a:ext>
            </a:extLst>
          </p:cNvPr>
          <p:cNvSpPr txBox="1"/>
          <p:nvPr/>
        </p:nvSpPr>
        <p:spPr>
          <a:xfrm>
            <a:off x="188005" y="373225"/>
            <a:ext cx="2275277" cy="3693319"/>
          </a:xfrm>
          <a:prstGeom prst="rect">
            <a:avLst/>
          </a:prstGeom>
          <a:noFill/>
        </p:spPr>
        <p:txBody>
          <a:bodyPr wrap="square" rtlCol="0">
            <a:spAutoFit/>
          </a:bodyPr>
          <a:lstStyle/>
          <a:p>
            <a:r>
              <a:rPr lang="en-US" dirty="0">
                <a:solidFill>
                  <a:srgbClr val="F28270"/>
                </a:solidFill>
                <a:latin typeface="MgOpen Cosmetica" panose="020B0500000300020003" pitchFamily="34" charset="0"/>
              </a:rPr>
              <a:t>Red: Growers (reached at least 6000 m)</a:t>
            </a:r>
          </a:p>
          <a:p>
            <a:endParaRPr lang="en-US" dirty="0">
              <a:solidFill>
                <a:srgbClr val="F28270"/>
              </a:solidFill>
              <a:latin typeface="MgOpen Cosmetica" panose="020B0500000300020003" pitchFamily="34" charset="0"/>
            </a:endParaRPr>
          </a:p>
          <a:p>
            <a:r>
              <a:rPr lang="en-US" dirty="0">
                <a:solidFill>
                  <a:schemeClr val="accent1">
                    <a:lumMod val="40000"/>
                    <a:lumOff val="60000"/>
                  </a:schemeClr>
                </a:solidFill>
                <a:latin typeface="MgOpen Cosmetica" panose="020B0500000300020003" pitchFamily="34" charset="0"/>
              </a:rPr>
              <a:t>Blue: Non-Growers (started ascending in cloud but stopped between 2000 and 3500 m)</a:t>
            </a:r>
          </a:p>
          <a:p>
            <a:endParaRPr lang="en-US" dirty="0">
              <a:solidFill>
                <a:schemeClr val="accent1">
                  <a:lumMod val="40000"/>
                  <a:lumOff val="60000"/>
                </a:schemeClr>
              </a:solidFill>
              <a:latin typeface="MgOpen Cosmetica" panose="020B0500000300020003" pitchFamily="34" charset="0"/>
            </a:endParaRPr>
          </a:p>
          <a:p>
            <a:r>
              <a:rPr lang="en-US" dirty="0">
                <a:solidFill>
                  <a:schemeClr val="bg1"/>
                </a:solidFill>
                <a:latin typeface="MgOpen Cosmetica" panose="020B0500000300020003" pitchFamily="34" charset="0"/>
              </a:rPr>
              <a:t>Parcel trajectories only shown when in cloud.</a:t>
            </a:r>
          </a:p>
        </p:txBody>
      </p:sp>
      <p:sp>
        <p:nvSpPr>
          <p:cNvPr id="2" name="TextBox 1">
            <a:extLst>
              <a:ext uri="{FF2B5EF4-FFF2-40B4-BE49-F238E27FC236}">
                <a16:creationId xmlns:a16="http://schemas.microsoft.com/office/drawing/2014/main" id="{79A63AC2-ACB1-36B9-294D-BABFCA31BAA3}"/>
              </a:ext>
            </a:extLst>
          </p:cNvPr>
          <p:cNvSpPr txBox="1"/>
          <p:nvPr/>
        </p:nvSpPr>
        <p:spPr>
          <a:xfrm>
            <a:off x="9785684" y="136525"/>
            <a:ext cx="236444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Powell (2023)</a:t>
            </a:r>
          </a:p>
        </p:txBody>
      </p:sp>
    </p:spTree>
    <p:extLst>
      <p:ext uri="{BB962C8B-B14F-4D97-AF65-F5344CB8AC3E}">
        <p14:creationId xmlns:p14="http://schemas.microsoft.com/office/powerpoint/2010/main" val="401048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3" name="Footer Placeholder 2">
            <a:extLst>
              <a:ext uri="{FF2B5EF4-FFF2-40B4-BE49-F238E27FC236}">
                <a16:creationId xmlns:a16="http://schemas.microsoft.com/office/drawing/2014/main" id="{3A9DFA1D-969A-A14C-7120-61C343CE3613}"/>
              </a:ext>
            </a:extLst>
          </p:cNvPr>
          <p:cNvSpPr>
            <a:spLocks noGrp="1"/>
          </p:cNvSpPr>
          <p:nvPr>
            <p:ph type="ftr" sz="quarter" idx="11"/>
          </p:nvPr>
        </p:nvSpPr>
        <p:spPr/>
        <p:txBody>
          <a:bodyPr/>
          <a:lstStyle/>
          <a:p>
            <a:r>
              <a:rPr lang="en-US"/>
              <a:t>Powell: Ascending Updraft Properties</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4</a:t>
            </a:fld>
            <a:endParaRPr lang="en-US"/>
          </a:p>
        </p:txBody>
      </p:sp>
      <p:sp>
        <p:nvSpPr>
          <p:cNvPr id="5" name="TextBox 4">
            <a:extLst>
              <a:ext uri="{FF2B5EF4-FFF2-40B4-BE49-F238E27FC236}">
                <a16:creationId xmlns:a16="http://schemas.microsoft.com/office/drawing/2014/main" id="{C28AE809-597C-5C38-22A8-DBD1AB34299E}"/>
              </a:ext>
            </a:extLst>
          </p:cNvPr>
          <p:cNvSpPr txBox="1"/>
          <p:nvPr/>
        </p:nvSpPr>
        <p:spPr>
          <a:xfrm>
            <a:off x="9060147" y="487169"/>
            <a:ext cx="2870738" cy="3046988"/>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Growers are more buoyant above the LFC.</a:t>
            </a:r>
          </a:p>
          <a:p>
            <a:endParaRPr lang="en-US" sz="2400" dirty="0">
              <a:solidFill>
                <a:schemeClr val="bg1"/>
              </a:solidFill>
              <a:latin typeface="MgOpen Cosmetica" panose="020B0500000300020003" pitchFamily="34" charset="0"/>
            </a:endParaRPr>
          </a:p>
          <a:p>
            <a:r>
              <a:rPr lang="en-US" sz="2400" dirty="0">
                <a:solidFill>
                  <a:schemeClr val="bg1"/>
                </a:solidFill>
                <a:latin typeface="MgOpen Cosmetica" panose="020B0500000300020003" pitchFamily="34" charset="0"/>
              </a:rPr>
              <a:t>Growers and non-growers experience  similar accelerations below the LFC.</a:t>
            </a:r>
          </a:p>
        </p:txBody>
      </p:sp>
      <p:pic>
        <p:nvPicPr>
          <p:cNvPr id="8" name="Picture 7" descr="A graph of different types of velocity&#10;&#10;Description automatically generated with medium confidence">
            <a:extLst>
              <a:ext uri="{FF2B5EF4-FFF2-40B4-BE49-F238E27FC236}">
                <a16:creationId xmlns:a16="http://schemas.microsoft.com/office/drawing/2014/main" id="{9265E429-A0F1-0C6A-AD2B-D27CAAEC7F30}"/>
              </a:ext>
            </a:extLst>
          </p:cNvPr>
          <p:cNvPicPr>
            <a:picLocks noChangeAspect="1"/>
          </p:cNvPicPr>
          <p:nvPr/>
        </p:nvPicPr>
        <p:blipFill>
          <a:blip r:embed="rId2"/>
          <a:stretch>
            <a:fillRect/>
          </a:stretch>
        </p:blipFill>
        <p:spPr>
          <a:xfrm>
            <a:off x="3140766" y="545225"/>
            <a:ext cx="5782930" cy="5767550"/>
          </a:xfrm>
          <a:prstGeom prst="rect">
            <a:avLst/>
          </a:prstGeom>
        </p:spPr>
      </p:pic>
      <p:sp>
        <p:nvSpPr>
          <p:cNvPr id="6" name="TextBox 5">
            <a:extLst>
              <a:ext uri="{FF2B5EF4-FFF2-40B4-BE49-F238E27FC236}">
                <a16:creationId xmlns:a16="http://schemas.microsoft.com/office/drawing/2014/main" id="{13EF8499-2B08-4EBF-4AD1-87E7C04A29A8}"/>
              </a:ext>
            </a:extLst>
          </p:cNvPr>
          <p:cNvSpPr txBox="1"/>
          <p:nvPr/>
        </p:nvSpPr>
        <p:spPr>
          <a:xfrm>
            <a:off x="261115" y="563239"/>
            <a:ext cx="2743200" cy="769441"/>
          </a:xfrm>
          <a:prstGeom prst="rect">
            <a:avLst/>
          </a:prstGeom>
          <a:noFill/>
        </p:spPr>
        <p:txBody>
          <a:bodyPr wrap="square" rtlCol="0">
            <a:spAutoFit/>
          </a:bodyPr>
          <a:lstStyle/>
          <a:p>
            <a:r>
              <a:rPr lang="en-US" sz="2200" dirty="0">
                <a:solidFill>
                  <a:srgbClr val="F79F91"/>
                </a:solidFill>
                <a:latin typeface="MgOpen Cosmetica" panose="020B0500000300020003" pitchFamily="34" charset="0"/>
              </a:rPr>
              <a:t>Red = Growers</a:t>
            </a:r>
          </a:p>
          <a:p>
            <a:r>
              <a:rPr lang="en-US" sz="2200" dirty="0">
                <a:solidFill>
                  <a:schemeClr val="accent1">
                    <a:lumMod val="60000"/>
                    <a:lumOff val="40000"/>
                  </a:schemeClr>
                </a:solidFill>
                <a:latin typeface="MgOpen Cosmetica" panose="020B0500000300020003" pitchFamily="34" charset="0"/>
              </a:rPr>
              <a:t>Blue = Non-Growers</a:t>
            </a:r>
          </a:p>
        </p:txBody>
      </p:sp>
      <p:sp>
        <p:nvSpPr>
          <p:cNvPr id="9" name="TextBox 8">
            <a:extLst>
              <a:ext uri="{FF2B5EF4-FFF2-40B4-BE49-F238E27FC236}">
                <a16:creationId xmlns:a16="http://schemas.microsoft.com/office/drawing/2014/main" id="{063794C0-3E83-4FAC-C4A2-3D6F62664989}"/>
              </a:ext>
            </a:extLst>
          </p:cNvPr>
          <p:cNvSpPr txBox="1"/>
          <p:nvPr/>
        </p:nvSpPr>
        <p:spPr>
          <a:xfrm>
            <a:off x="3049859" y="1859340"/>
            <a:ext cx="6099716" cy="3139321"/>
          </a:xfrm>
          <a:prstGeom prst="rect">
            <a:avLst/>
          </a:prstGeom>
          <a:noFill/>
        </p:spPr>
        <p:txBody>
          <a:bodyPr wrap="square">
            <a:spAutoFit/>
          </a:bodyPr>
          <a:lstStyle/>
          <a:p>
            <a:r>
              <a:rPr lang="en-US" dirty="0"/>
              <a:t>https://nam10.safelinks.protection.outlook.com/?</a:t>
            </a:r>
            <a:r>
              <a:rPr lang="en-US" dirty="0" err="1"/>
              <a:t>url</a:t>
            </a:r>
            <a:r>
              <a:rPr lang="en-US" dirty="0"/>
              <a:t>=https%3A%2F%2Fwww.overleaf.com%2Fproject%2F6500ddbfec7988a5c3556ec6%2Finvite%2Ftoken%2F80eba7aef6f31acad489f98ad0ae3e1e3779a58326d63c0c%3Fproject_name%3DThesis%26user_first_name%3Dj13.wass&amp;data=05%7C02%7Cscott.powell%40nps.edu%7C335bbcfaad0142f6dbeb08dbf9ee6a0d%7C6d936231a51740ea9199f7578963378e%7C0%7C0%7C638378574638673471%7CUnknown%7CTWFpbGZsb3d8eyJWIjoiMC4wLjAwMDAiLCJQIjoiV2luMzIiLCJBTiI6Ik1haWwiLCJXVCI6Mn0%3D%7C3000%7C%7C%7C&amp;sdata=TRS%2BbThL%2B4kQhyeeT1FymNpjUPpHTYAhoQWBQGw7A8o%3D&amp;reserved=0</a:t>
            </a:r>
          </a:p>
        </p:txBody>
      </p:sp>
    </p:spTree>
    <p:extLst>
      <p:ext uri="{BB962C8B-B14F-4D97-AF65-F5344CB8AC3E}">
        <p14:creationId xmlns:p14="http://schemas.microsoft.com/office/powerpoint/2010/main" val="592808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4E2E8B2-F441-C93F-B416-6DA33383D525}"/>
              </a:ext>
            </a:extLst>
          </p:cNvPr>
          <p:cNvSpPr>
            <a:spLocks noGrp="1"/>
          </p:cNvSpPr>
          <p:nvPr>
            <p:ph type="dt" sz="half" idx="10"/>
          </p:nvPr>
        </p:nvSpPr>
        <p:spPr/>
        <p:txBody>
          <a:bodyPr/>
          <a:lstStyle/>
          <a:p>
            <a:r>
              <a:rPr lang="en-US"/>
              <a:t>11 Dec 2023</a:t>
            </a:r>
          </a:p>
        </p:txBody>
      </p:sp>
      <p:sp>
        <p:nvSpPr>
          <p:cNvPr id="8" name="Footer Placeholder 7">
            <a:extLst>
              <a:ext uri="{FF2B5EF4-FFF2-40B4-BE49-F238E27FC236}">
                <a16:creationId xmlns:a16="http://schemas.microsoft.com/office/drawing/2014/main" id="{9837E1F6-BBA1-3AF3-E9FE-73915C86DBC6}"/>
              </a:ext>
            </a:extLst>
          </p:cNvPr>
          <p:cNvSpPr>
            <a:spLocks noGrp="1"/>
          </p:cNvSpPr>
          <p:nvPr>
            <p:ph type="ftr" sz="quarter" idx="11"/>
          </p:nvPr>
        </p:nvSpPr>
        <p:spPr/>
        <p:txBody>
          <a:bodyPr/>
          <a:lstStyle/>
          <a:p>
            <a:r>
              <a:rPr lang="en-US"/>
              <a:t>Powell: Ascending Updraft Properties</a:t>
            </a:r>
          </a:p>
        </p:txBody>
      </p:sp>
      <p:sp>
        <p:nvSpPr>
          <p:cNvPr id="2" name="Slide Number Placeholder 1">
            <a:extLst>
              <a:ext uri="{FF2B5EF4-FFF2-40B4-BE49-F238E27FC236}">
                <a16:creationId xmlns:a16="http://schemas.microsoft.com/office/drawing/2014/main" id="{D572D481-6EF3-EA41-BCEC-A15E94DB59F2}"/>
              </a:ext>
            </a:extLst>
          </p:cNvPr>
          <p:cNvSpPr>
            <a:spLocks noGrp="1"/>
          </p:cNvSpPr>
          <p:nvPr>
            <p:ph type="sldNum" sz="quarter" idx="12"/>
          </p:nvPr>
        </p:nvSpPr>
        <p:spPr/>
        <p:txBody>
          <a:bodyPr/>
          <a:lstStyle/>
          <a:p>
            <a:fld id="{CC0CCBA0-FF53-5C43-86F0-C71D8DF0D1CB}" type="slidenum">
              <a:rPr lang="en-US" smtClean="0"/>
              <a:t>5</a:t>
            </a:fld>
            <a:endParaRPr lang="en-US"/>
          </a:p>
        </p:txBody>
      </p:sp>
      <p:sp>
        <p:nvSpPr>
          <p:cNvPr id="4" name="TextBox 3">
            <a:extLst>
              <a:ext uri="{FF2B5EF4-FFF2-40B4-BE49-F238E27FC236}">
                <a16:creationId xmlns:a16="http://schemas.microsoft.com/office/drawing/2014/main" id="{605FCF8B-9C6D-CD7A-156B-10D361A00651}"/>
              </a:ext>
            </a:extLst>
          </p:cNvPr>
          <p:cNvSpPr txBox="1"/>
          <p:nvPr/>
        </p:nvSpPr>
        <p:spPr>
          <a:xfrm>
            <a:off x="8610600" y="1166605"/>
            <a:ext cx="2743200" cy="1200329"/>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Growers are less diluted above the LFC.</a:t>
            </a:r>
          </a:p>
        </p:txBody>
      </p:sp>
      <p:pic>
        <p:nvPicPr>
          <p:cNvPr id="6" name="Picture 5" descr="A graph of growth of a plant&#10;&#10;Description automatically generated with medium confidence">
            <a:extLst>
              <a:ext uri="{FF2B5EF4-FFF2-40B4-BE49-F238E27FC236}">
                <a16:creationId xmlns:a16="http://schemas.microsoft.com/office/drawing/2014/main" id="{63560BB6-BC4D-2606-D242-EBB29A751EEF}"/>
              </a:ext>
            </a:extLst>
          </p:cNvPr>
          <p:cNvPicPr>
            <a:picLocks noChangeAspect="1"/>
          </p:cNvPicPr>
          <p:nvPr/>
        </p:nvPicPr>
        <p:blipFill>
          <a:blip r:embed="rId2"/>
          <a:stretch>
            <a:fillRect/>
          </a:stretch>
        </p:blipFill>
        <p:spPr>
          <a:xfrm>
            <a:off x="3680342" y="1124265"/>
            <a:ext cx="4831316" cy="4609470"/>
          </a:xfrm>
          <a:prstGeom prst="rect">
            <a:avLst/>
          </a:prstGeom>
        </p:spPr>
      </p:pic>
      <p:sp>
        <p:nvSpPr>
          <p:cNvPr id="3" name="TextBox 2">
            <a:extLst>
              <a:ext uri="{FF2B5EF4-FFF2-40B4-BE49-F238E27FC236}">
                <a16:creationId xmlns:a16="http://schemas.microsoft.com/office/drawing/2014/main" id="{B8636B46-A771-9A3F-EF4B-4C98159EE180}"/>
              </a:ext>
            </a:extLst>
          </p:cNvPr>
          <p:cNvSpPr txBox="1"/>
          <p:nvPr/>
        </p:nvSpPr>
        <p:spPr>
          <a:xfrm>
            <a:off x="261115" y="563239"/>
            <a:ext cx="2743200" cy="769441"/>
          </a:xfrm>
          <a:prstGeom prst="rect">
            <a:avLst/>
          </a:prstGeom>
          <a:noFill/>
        </p:spPr>
        <p:txBody>
          <a:bodyPr wrap="square" rtlCol="0">
            <a:spAutoFit/>
          </a:bodyPr>
          <a:lstStyle/>
          <a:p>
            <a:r>
              <a:rPr lang="en-US" sz="2200" dirty="0">
                <a:solidFill>
                  <a:srgbClr val="F79F91"/>
                </a:solidFill>
                <a:latin typeface="MgOpen Cosmetica" panose="020B0500000300020003" pitchFamily="34" charset="0"/>
              </a:rPr>
              <a:t>Red = Growers</a:t>
            </a:r>
          </a:p>
          <a:p>
            <a:r>
              <a:rPr lang="en-US" sz="2200" dirty="0">
                <a:solidFill>
                  <a:schemeClr val="accent1">
                    <a:lumMod val="60000"/>
                    <a:lumOff val="40000"/>
                  </a:schemeClr>
                </a:solidFill>
                <a:latin typeface="MgOpen Cosmetica" panose="020B0500000300020003" pitchFamily="34" charset="0"/>
              </a:rPr>
              <a:t>Blue = Non-Growers</a:t>
            </a:r>
          </a:p>
        </p:txBody>
      </p:sp>
    </p:spTree>
    <p:extLst>
      <p:ext uri="{BB962C8B-B14F-4D97-AF65-F5344CB8AC3E}">
        <p14:creationId xmlns:p14="http://schemas.microsoft.com/office/powerpoint/2010/main" val="312114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3" name="Footer Placeholder 2">
            <a:extLst>
              <a:ext uri="{FF2B5EF4-FFF2-40B4-BE49-F238E27FC236}">
                <a16:creationId xmlns:a16="http://schemas.microsoft.com/office/drawing/2014/main" id="{3A9DFA1D-969A-A14C-7120-61C343CE3613}"/>
              </a:ext>
            </a:extLst>
          </p:cNvPr>
          <p:cNvSpPr>
            <a:spLocks noGrp="1"/>
          </p:cNvSpPr>
          <p:nvPr>
            <p:ph type="ftr" sz="quarter" idx="11"/>
          </p:nvPr>
        </p:nvSpPr>
        <p:spPr/>
        <p:txBody>
          <a:bodyPr/>
          <a:lstStyle/>
          <a:p>
            <a:r>
              <a:rPr lang="en-US"/>
              <a:t>Powell: Ascending Updraft Properties</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6</a:t>
            </a:fld>
            <a:endParaRPr lang="en-US"/>
          </a:p>
        </p:txBody>
      </p:sp>
      <p:sp>
        <p:nvSpPr>
          <p:cNvPr id="5" name="TextBox 4">
            <a:extLst>
              <a:ext uri="{FF2B5EF4-FFF2-40B4-BE49-F238E27FC236}">
                <a16:creationId xmlns:a16="http://schemas.microsoft.com/office/drawing/2014/main" id="{EEB5B81B-0302-8AFB-C509-7A7C37C2B117}"/>
              </a:ext>
            </a:extLst>
          </p:cNvPr>
          <p:cNvSpPr txBox="1"/>
          <p:nvPr/>
        </p:nvSpPr>
        <p:spPr>
          <a:xfrm>
            <a:off x="9811322" y="1709724"/>
            <a:ext cx="2215024" cy="3046988"/>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Growers are no warmer than non-growers below the LFC but they may occur in slightly moister environments.</a:t>
            </a:r>
          </a:p>
        </p:txBody>
      </p:sp>
      <p:pic>
        <p:nvPicPr>
          <p:cNvPr id="8" name="Picture 7" descr="A comparison of a graph&#10;&#10;Description automatically generated with medium confidence">
            <a:extLst>
              <a:ext uri="{FF2B5EF4-FFF2-40B4-BE49-F238E27FC236}">
                <a16:creationId xmlns:a16="http://schemas.microsoft.com/office/drawing/2014/main" id="{A6940A81-91EC-EF08-7DEB-9A62CB2892EA}"/>
              </a:ext>
            </a:extLst>
          </p:cNvPr>
          <p:cNvPicPr>
            <a:picLocks noChangeAspect="1"/>
          </p:cNvPicPr>
          <p:nvPr/>
        </p:nvPicPr>
        <p:blipFill>
          <a:blip r:embed="rId2"/>
          <a:stretch>
            <a:fillRect/>
          </a:stretch>
        </p:blipFill>
        <p:spPr>
          <a:xfrm>
            <a:off x="2463023" y="1617330"/>
            <a:ext cx="7265953" cy="3623340"/>
          </a:xfrm>
          <a:prstGeom prst="rect">
            <a:avLst/>
          </a:prstGeom>
        </p:spPr>
      </p:pic>
      <p:sp>
        <p:nvSpPr>
          <p:cNvPr id="6" name="TextBox 5">
            <a:extLst>
              <a:ext uri="{FF2B5EF4-FFF2-40B4-BE49-F238E27FC236}">
                <a16:creationId xmlns:a16="http://schemas.microsoft.com/office/drawing/2014/main" id="{8127B375-2939-136A-DACC-C2A90B0F03A5}"/>
              </a:ext>
            </a:extLst>
          </p:cNvPr>
          <p:cNvSpPr txBox="1"/>
          <p:nvPr/>
        </p:nvSpPr>
        <p:spPr>
          <a:xfrm>
            <a:off x="261115" y="563239"/>
            <a:ext cx="2743200" cy="769441"/>
          </a:xfrm>
          <a:prstGeom prst="rect">
            <a:avLst/>
          </a:prstGeom>
          <a:noFill/>
        </p:spPr>
        <p:txBody>
          <a:bodyPr wrap="square" rtlCol="0">
            <a:spAutoFit/>
          </a:bodyPr>
          <a:lstStyle/>
          <a:p>
            <a:r>
              <a:rPr lang="en-US" sz="2200" dirty="0">
                <a:solidFill>
                  <a:srgbClr val="F79F91"/>
                </a:solidFill>
                <a:latin typeface="MgOpen Cosmetica" panose="020B0500000300020003" pitchFamily="34" charset="0"/>
              </a:rPr>
              <a:t>Red = Growers</a:t>
            </a:r>
          </a:p>
          <a:p>
            <a:r>
              <a:rPr lang="en-US" sz="2200" dirty="0">
                <a:solidFill>
                  <a:schemeClr val="accent1">
                    <a:lumMod val="60000"/>
                    <a:lumOff val="40000"/>
                  </a:schemeClr>
                </a:solidFill>
                <a:latin typeface="MgOpen Cosmetica" panose="020B0500000300020003" pitchFamily="34" charset="0"/>
              </a:rPr>
              <a:t>Blue = Non-Growers</a:t>
            </a:r>
          </a:p>
        </p:txBody>
      </p:sp>
    </p:spTree>
    <p:extLst>
      <p:ext uri="{BB962C8B-B14F-4D97-AF65-F5344CB8AC3E}">
        <p14:creationId xmlns:p14="http://schemas.microsoft.com/office/powerpoint/2010/main" val="148213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3" name="Footer Placeholder 2">
            <a:extLst>
              <a:ext uri="{FF2B5EF4-FFF2-40B4-BE49-F238E27FC236}">
                <a16:creationId xmlns:a16="http://schemas.microsoft.com/office/drawing/2014/main" id="{3A9DFA1D-969A-A14C-7120-61C343CE3613}"/>
              </a:ext>
            </a:extLst>
          </p:cNvPr>
          <p:cNvSpPr>
            <a:spLocks noGrp="1"/>
          </p:cNvSpPr>
          <p:nvPr>
            <p:ph type="ftr" sz="quarter" idx="11"/>
          </p:nvPr>
        </p:nvSpPr>
        <p:spPr/>
        <p:txBody>
          <a:bodyPr/>
          <a:lstStyle/>
          <a:p>
            <a:r>
              <a:rPr lang="en-US"/>
              <a:t>Powell: Ascending Updraft Properties</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7</a:t>
            </a:fld>
            <a:endParaRPr lang="en-US"/>
          </a:p>
        </p:txBody>
      </p:sp>
      <p:sp>
        <p:nvSpPr>
          <p:cNvPr id="5" name="TextBox 4">
            <a:extLst>
              <a:ext uri="{FF2B5EF4-FFF2-40B4-BE49-F238E27FC236}">
                <a16:creationId xmlns:a16="http://schemas.microsoft.com/office/drawing/2014/main" id="{10803335-AC12-565D-D28A-1BE57553372F}"/>
              </a:ext>
            </a:extLst>
          </p:cNvPr>
          <p:cNvSpPr txBox="1"/>
          <p:nvPr/>
        </p:nvSpPr>
        <p:spPr>
          <a:xfrm>
            <a:off x="1102287" y="5200084"/>
            <a:ext cx="9903521" cy="830997"/>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Growers are located in wider updrafts and clouds than non-growers. This is true all the way down to cloud base!</a:t>
            </a:r>
          </a:p>
        </p:txBody>
      </p:sp>
      <p:pic>
        <p:nvPicPr>
          <p:cNvPr id="8" name="Picture 7" descr="A diagram of a cloud area&#10;&#10;Description automatically generated">
            <a:extLst>
              <a:ext uri="{FF2B5EF4-FFF2-40B4-BE49-F238E27FC236}">
                <a16:creationId xmlns:a16="http://schemas.microsoft.com/office/drawing/2014/main" id="{844AC0E9-76CF-1D73-41B9-2DB28181F8DC}"/>
              </a:ext>
            </a:extLst>
          </p:cNvPr>
          <p:cNvPicPr>
            <a:picLocks noChangeAspect="1"/>
          </p:cNvPicPr>
          <p:nvPr/>
        </p:nvPicPr>
        <p:blipFill>
          <a:blip r:embed="rId2"/>
          <a:stretch>
            <a:fillRect/>
          </a:stretch>
        </p:blipFill>
        <p:spPr>
          <a:xfrm>
            <a:off x="1188422" y="1561376"/>
            <a:ext cx="10240916" cy="3407499"/>
          </a:xfrm>
          <a:prstGeom prst="rect">
            <a:avLst/>
          </a:prstGeom>
        </p:spPr>
      </p:pic>
      <p:sp>
        <p:nvSpPr>
          <p:cNvPr id="6" name="TextBox 5">
            <a:extLst>
              <a:ext uri="{FF2B5EF4-FFF2-40B4-BE49-F238E27FC236}">
                <a16:creationId xmlns:a16="http://schemas.microsoft.com/office/drawing/2014/main" id="{9DBB2E16-B038-6CB3-0B61-DD775A294F5C}"/>
              </a:ext>
            </a:extLst>
          </p:cNvPr>
          <p:cNvSpPr txBox="1"/>
          <p:nvPr/>
        </p:nvSpPr>
        <p:spPr>
          <a:xfrm>
            <a:off x="261115" y="563239"/>
            <a:ext cx="2743200" cy="769441"/>
          </a:xfrm>
          <a:prstGeom prst="rect">
            <a:avLst/>
          </a:prstGeom>
          <a:noFill/>
        </p:spPr>
        <p:txBody>
          <a:bodyPr wrap="square" rtlCol="0">
            <a:spAutoFit/>
          </a:bodyPr>
          <a:lstStyle/>
          <a:p>
            <a:r>
              <a:rPr lang="en-US" sz="2200" dirty="0">
                <a:solidFill>
                  <a:srgbClr val="F79F91"/>
                </a:solidFill>
                <a:latin typeface="MgOpen Cosmetica" panose="020B0500000300020003" pitchFamily="34" charset="0"/>
              </a:rPr>
              <a:t>Red = Growers</a:t>
            </a:r>
          </a:p>
          <a:p>
            <a:r>
              <a:rPr lang="en-US" sz="2200" dirty="0">
                <a:solidFill>
                  <a:schemeClr val="accent1">
                    <a:lumMod val="60000"/>
                    <a:lumOff val="40000"/>
                  </a:schemeClr>
                </a:solidFill>
                <a:latin typeface="MgOpen Cosmetica" panose="020B0500000300020003" pitchFamily="34" charset="0"/>
              </a:rPr>
              <a:t>Blue = Non-Growers</a:t>
            </a:r>
          </a:p>
        </p:txBody>
      </p:sp>
    </p:spTree>
    <p:extLst>
      <p:ext uri="{BB962C8B-B14F-4D97-AF65-F5344CB8AC3E}">
        <p14:creationId xmlns:p14="http://schemas.microsoft.com/office/powerpoint/2010/main" val="276349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8</a:t>
            </a:fld>
            <a:endParaRPr lang="en-US"/>
          </a:p>
        </p:txBody>
      </p:sp>
      <p:pic>
        <p:nvPicPr>
          <p:cNvPr id="5" name="Picture 4" descr="A diagram of different types of water&#10;&#10;Description automatically generated with medium confidence">
            <a:extLst>
              <a:ext uri="{FF2B5EF4-FFF2-40B4-BE49-F238E27FC236}">
                <a16:creationId xmlns:a16="http://schemas.microsoft.com/office/drawing/2014/main" id="{FBD416F7-6301-F086-696C-086F0A945A8A}"/>
              </a:ext>
            </a:extLst>
          </p:cNvPr>
          <p:cNvPicPr>
            <a:picLocks noChangeAspect="1"/>
          </p:cNvPicPr>
          <p:nvPr/>
        </p:nvPicPr>
        <p:blipFill>
          <a:blip r:embed="rId2"/>
          <a:stretch>
            <a:fillRect/>
          </a:stretch>
        </p:blipFill>
        <p:spPr>
          <a:xfrm>
            <a:off x="2655831" y="5316"/>
            <a:ext cx="3440169" cy="6858000"/>
          </a:xfrm>
          <a:prstGeom prst="rect">
            <a:avLst/>
          </a:prstGeom>
        </p:spPr>
      </p:pic>
      <p:pic>
        <p:nvPicPr>
          <p:cNvPr id="8" name="Picture 7" descr="A diagram of a graph showing different types of light&#10;&#10;Description automatically generated with medium confidence">
            <a:extLst>
              <a:ext uri="{FF2B5EF4-FFF2-40B4-BE49-F238E27FC236}">
                <a16:creationId xmlns:a16="http://schemas.microsoft.com/office/drawing/2014/main" id="{85125658-5E49-57E9-131D-D7B7501EC956}"/>
              </a:ext>
            </a:extLst>
          </p:cNvPr>
          <p:cNvPicPr>
            <a:picLocks noChangeAspect="1"/>
          </p:cNvPicPr>
          <p:nvPr/>
        </p:nvPicPr>
        <p:blipFill>
          <a:blip r:embed="rId3"/>
          <a:stretch>
            <a:fillRect/>
          </a:stretch>
        </p:blipFill>
        <p:spPr>
          <a:xfrm>
            <a:off x="6096000" y="5316"/>
            <a:ext cx="3440169" cy="6858000"/>
          </a:xfrm>
          <a:prstGeom prst="rect">
            <a:avLst/>
          </a:prstGeom>
        </p:spPr>
      </p:pic>
      <p:sp>
        <p:nvSpPr>
          <p:cNvPr id="3" name="TextBox 2">
            <a:extLst>
              <a:ext uri="{FF2B5EF4-FFF2-40B4-BE49-F238E27FC236}">
                <a16:creationId xmlns:a16="http://schemas.microsoft.com/office/drawing/2014/main" id="{146537DA-320F-CC96-B7D0-E2CAF2E72335}"/>
              </a:ext>
            </a:extLst>
          </p:cNvPr>
          <p:cNvSpPr txBox="1"/>
          <p:nvPr/>
        </p:nvSpPr>
        <p:spPr>
          <a:xfrm>
            <a:off x="261115" y="563239"/>
            <a:ext cx="2177285" cy="430887"/>
          </a:xfrm>
          <a:prstGeom prst="rect">
            <a:avLst/>
          </a:prstGeom>
          <a:noFill/>
        </p:spPr>
        <p:txBody>
          <a:bodyPr wrap="square" rtlCol="0">
            <a:spAutoFit/>
          </a:bodyPr>
          <a:lstStyle/>
          <a:p>
            <a:r>
              <a:rPr lang="en-US" sz="2200" dirty="0">
                <a:solidFill>
                  <a:srgbClr val="F79F91"/>
                </a:solidFill>
                <a:latin typeface="MgOpen Cosmetica" panose="020B0500000300020003" pitchFamily="34" charset="0"/>
              </a:rPr>
              <a:t>Left: Growers</a:t>
            </a:r>
          </a:p>
        </p:txBody>
      </p:sp>
      <p:sp>
        <p:nvSpPr>
          <p:cNvPr id="7" name="TextBox 6">
            <a:extLst>
              <a:ext uri="{FF2B5EF4-FFF2-40B4-BE49-F238E27FC236}">
                <a16:creationId xmlns:a16="http://schemas.microsoft.com/office/drawing/2014/main" id="{2BBB9426-9D79-7AB4-8F77-F58399B60F13}"/>
              </a:ext>
            </a:extLst>
          </p:cNvPr>
          <p:cNvSpPr txBox="1"/>
          <p:nvPr/>
        </p:nvSpPr>
        <p:spPr>
          <a:xfrm>
            <a:off x="9753600" y="409350"/>
            <a:ext cx="2438400" cy="369332"/>
          </a:xfrm>
          <a:prstGeom prst="rect">
            <a:avLst/>
          </a:prstGeom>
          <a:noFill/>
        </p:spPr>
        <p:txBody>
          <a:bodyPr wrap="square">
            <a:spAutoFit/>
          </a:bodyPr>
          <a:lstStyle/>
          <a:p>
            <a:r>
              <a:rPr lang="en-US" sz="1800" dirty="0">
                <a:solidFill>
                  <a:schemeClr val="accent1">
                    <a:lumMod val="60000"/>
                    <a:lumOff val="40000"/>
                  </a:schemeClr>
                </a:solidFill>
                <a:latin typeface="MgOpen Cosmetica" panose="020B0500000300020003" pitchFamily="34" charset="0"/>
              </a:rPr>
              <a:t>Right:  Non-Growers</a:t>
            </a:r>
          </a:p>
        </p:txBody>
      </p:sp>
      <p:sp>
        <p:nvSpPr>
          <p:cNvPr id="9" name="TextBox 8">
            <a:extLst>
              <a:ext uri="{FF2B5EF4-FFF2-40B4-BE49-F238E27FC236}">
                <a16:creationId xmlns:a16="http://schemas.microsoft.com/office/drawing/2014/main" id="{86D307B5-089B-C83F-A905-08002694627D}"/>
              </a:ext>
            </a:extLst>
          </p:cNvPr>
          <p:cNvSpPr txBox="1"/>
          <p:nvPr/>
        </p:nvSpPr>
        <p:spPr>
          <a:xfrm>
            <a:off x="1193658" y="1335315"/>
            <a:ext cx="1353457" cy="646331"/>
          </a:xfrm>
          <a:prstGeom prst="rect">
            <a:avLst/>
          </a:prstGeom>
          <a:noFill/>
        </p:spPr>
        <p:txBody>
          <a:bodyPr wrap="square" rtlCol="0">
            <a:spAutoFit/>
          </a:bodyPr>
          <a:lstStyle/>
          <a:p>
            <a:r>
              <a:rPr lang="en-US" dirty="0">
                <a:solidFill>
                  <a:schemeClr val="bg1"/>
                </a:solidFill>
                <a:latin typeface="MgOpen Cosmetica" panose="020B0500000300020003" pitchFamily="34" charset="0"/>
              </a:rPr>
              <a:t>Vertical Velocity (</a:t>
            </a:r>
            <a:r>
              <a:rPr lang="en-US" i="1" dirty="0">
                <a:solidFill>
                  <a:schemeClr val="bg1"/>
                </a:solidFill>
                <a:latin typeface="MgOpen Cosmetica" panose="020B0500000300020003" pitchFamily="34" charset="0"/>
              </a:rPr>
              <a:t>w</a:t>
            </a:r>
            <a:r>
              <a:rPr lang="en-US" dirty="0">
                <a:solidFill>
                  <a:schemeClr val="bg1"/>
                </a:solidFill>
                <a:latin typeface="MgOpen Cosmetica" panose="020B0500000300020003" pitchFamily="34" charset="0"/>
              </a:rPr>
              <a:t>)</a:t>
            </a:r>
          </a:p>
        </p:txBody>
      </p:sp>
      <p:sp>
        <p:nvSpPr>
          <p:cNvPr id="10" name="TextBox 9">
            <a:extLst>
              <a:ext uri="{FF2B5EF4-FFF2-40B4-BE49-F238E27FC236}">
                <a16:creationId xmlns:a16="http://schemas.microsoft.com/office/drawing/2014/main" id="{3E636EA4-5756-146C-0F3A-37FADB80134D}"/>
              </a:ext>
            </a:extLst>
          </p:cNvPr>
          <p:cNvSpPr txBox="1"/>
          <p:nvPr/>
        </p:nvSpPr>
        <p:spPr>
          <a:xfrm>
            <a:off x="1193659" y="4553189"/>
            <a:ext cx="1411514"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Vertical Acceleration (</a:t>
            </a:r>
            <a:r>
              <a:rPr lang="en-US" dirty="0" err="1">
                <a:solidFill>
                  <a:schemeClr val="bg1"/>
                </a:solidFill>
                <a:latin typeface="MgOpen Cosmetica" panose="020B0500000300020003" pitchFamily="34" charset="0"/>
              </a:rPr>
              <a:t>D</a:t>
            </a:r>
            <a:r>
              <a:rPr lang="en-US" i="1" dirty="0" err="1">
                <a:solidFill>
                  <a:schemeClr val="bg1"/>
                </a:solidFill>
                <a:latin typeface="MgOpen Cosmetica" panose="020B0500000300020003" pitchFamily="34" charset="0"/>
              </a:rPr>
              <a:t>w</a:t>
            </a:r>
            <a:r>
              <a:rPr lang="en-US" i="1" dirty="0">
                <a:solidFill>
                  <a:schemeClr val="bg1"/>
                </a:solidFill>
                <a:latin typeface="MgOpen Cosmetica" panose="020B0500000300020003" pitchFamily="34" charset="0"/>
              </a:rPr>
              <a:t>/</a:t>
            </a:r>
            <a:r>
              <a:rPr lang="en-US" dirty="0">
                <a:solidFill>
                  <a:schemeClr val="bg1"/>
                </a:solidFill>
                <a:latin typeface="MgOpen Cosmetica" panose="020B0500000300020003" pitchFamily="34" charset="0"/>
              </a:rPr>
              <a:t>D</a:t>
            </a:r>
            <a:r>
              <a:rPr lang="en-US" i="1" dirty="0">
                <a:solidFill>
                  <a:schemeClr val="bg1"/>
                </a:solidFill>
                <a:latin typeface="MgOpen Cosmetica" panose="020B0500000300020003" pitchFamily="34" charset="0"/>
              </a:rPr>
              <a:t>t</a:t>
            </a:r>
            <a:r>
              <a:rPr lang="en-US" dirty="0">
                <a:solidFill>
                  <a:schemeClr val="bg1"/>
                </a:solidFill>
                <a:latin typeface="MgOpen Cosmetica" panose="020B0500000300020003" pitchFamily="34" charset="0"/>
              </a:rPr>
              <a:t>)</a:t>
            </a:r>
          </a:p>
        </p:txBody>
      </p:sp>
    </p:spTree>
    <p:extLst>
      <p:ext uri="{BB962C8B-B14F-4D97-AF65-F5344CB8AC3E}">
        <p14:creationId xmlns:p14="http://schemas.microsoft.com/office/powerpoint/2010/main" val="3589273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9DBF-5E64-892B-5014-A93F04037C24}"/>
              </a:ext>
            </a:extLst>
          </p:cNvPr>
          <p:cNvSpPr>
            <a:spLocks noGrp="1"/>
          </p:cNvSpPr>
          <p:nvPr>
            <p:ph type="dt" sz="half" idx="10"/>
          </p:nvPr>
        </p:nvSpPr>
        <p:spPr/>
        <p:txBody>
          <a:bodyPr/>
          <a:lstStyle/>
          <a:p>
            <a:r>
              <a:rPr lang="en-US"/>
              <a:t>11 Dec 2023</a:t>
            </a:r>
          </a:p>
        </p:txBody>
      </p:sp>
      <p:sp>
        <p:nvSpPr>
          <p:cNvPr id="3" name="Footer Placeholder 2">
            <a:extLst>
              <a:ext uri="{FF2B5EF4-FFF2-40B4-BE49-F238E27FC236}">
                <a16:creationId xmlns:a16="http://schemas.microsoft.com/office/drawing/2014/main" id="{3A9DFA1D-969A-A14C-7120-61C343CE3613}"/>
              </a:ext>
            </a:extLst>
          </p:cNvPr>
          <p:cNvSpPr>
            <a:spLocks noGrp="1"/>
          </p:cNvSpPr>
          <p:nvPr>
            <p:ph type="ftr" sz="quarter" idx="11"/>
          </p:nvPr>
        </p:nvSpPr>
        <p:spPr/>
        <p:txBody>
          <a:bodyPr/>
          <a:lstStyle/>
          <a:p>
            <a:r>
              <a:rPr lang="en-US"/>
              <a:t>Powell: Ascending Updraft Properties</a:t>
            </a:r>
          </a:p>
        </p:txBody>
      </p:sp>
      <p:sp>
        <p:nvSpPr>
          <p:cNvPr id="4" name="Slide Number Placeholder 3">
            <a:extLst>
              <a:ext uri="{FF2B5EF4-FFF2-40B4-BE49-F238E27FC236}">
                <a16:creationId xmlns:a16="http://schemas.microsoft.com/office/drawing/2014/main" id="{127CB149-9327-1D20-0C92-936C30EB11ED}"/>
              </a:ext>
            </a:extLst>
          </p:cNvPr>
          <p:cNvSpPr>
            <a:spLocks noGrp="1"/>
          </p:cNvSpPr>
          <p:nvPr>
            <p:ph type="sldNum" sz="quarter" idx="12"/>
          </p:nvPr>
        </p:nvSpPr>
        <p:spPr/>
        <p:txBody>
          <a:bodyPr/>
          <a:lstStyle/>
          <a:p>
            <a:fld id="{CC0CCBA0-FF53-5C43-86F0-C71D8DF0D1CB}" type="slidenum">
              <a:rPr lang="en-US" smtClean="0"/>
              <a:t>9</a:t>
            </a:fld>
            <a:endParaRPr lang="en-US"/>
          </a:p>
        </p:txBody>
      </p:sp>
      <p:sp>
        <p:nvSpPr>
          <p:cNvPr id="5" name="TextBox 4">
            <a:extLst>
              <a:ext uri="{FF2B5EF4-FFF2-40B4-BE49-F238E27FC236}">
                <a16:creationId xmlns:a16="http://schemas.microsoft.com/office/drawing/2014/main" id="{63C55E77-2BDB-B4E5-1928-A9352F9B7C1F}"/>
              </a:ext>
            </a:extLst>
          </p:cNvPr>
          <p:cNvSpPr txBox="1"/>
          <p:nvPr/>
        </p:nvSpPr>
        <p:spPr>
          <a:xfrm>
            <a:off x="1102287" y="5374255"/>
            <a:ext cx="9903521" cy="830997"/>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Growers did not begin ascending until they were present in an updraft with an area that exceeding a critical size.</a:t>
            </a:r>
          </a:p>
        </p:txBody>
      </p:sp>
      <p:pic>
        <p:nvPicPr>
          <p:cNvPr id="8" name="Picture 7" descr="A comparison of a number of plants&#10;&#10;Description automatically generated with medium confidence">
            <a:extLst>
              <a:ext uri="{FF2B5EF4-FFF2-40B4-BE49-F238E27FC236}">
                <a16:creationId xmlns:a16="http://schemas.microsoft.com/office/drawing/2014/main" id="{E8CD1968-92A0-E888-6D80-D5A01C29E084}"/>
              </a:ext>
            </a:extLst>
          </p:cNvPr>
          <p:cNvPicPr>
            <a:picLocks noChangeAspect="1"/>
          </p:cNvPicPr>
          <p:nvPr/>
        </p:nvPicPr>
        <p:blipFill>
          <a:blip r:embed="rId2"/>
          <a:stretch>
            <a:fillRect/>
          </a:stretch>
        </p:blipFill>
        <p:spPr>
          <a:xfrm>
            <a:off x="1364168" y="525492"/>
            <a:ext cx="9463664" cy="4674592"/>
          </a:xfrm>
          <a:prstGeom prst="rect">
            <a:avLst/>
          </a:prstGeom>
        </p:spPr>
      </p:pic>
    </p:spTree>
    <p:extLst>
      <p:ext uri="{BB962C8B-B14F-4D97-AF65-F5344CB8AC3E}">
        <p14:creationId xmlns:p14="http://schemas.microsoft.com/office/powerpoint/2010/main" val="1939879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2186</TotalTime>
  <Words>655</Words>
  <Application>Microsoft Macintosh PowerPoint</Application>
  <PresentationFormat>Widescreen</PresentationFormat>
  <Paragraphs>86</Paragraphs>
  <Slides>13</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MgOpen Cosmetica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Powell, Scott (CIV)</dc:creator>
  <cp:lastModifiedBy>Powell, Scott (CIV)</cp:lastModifiedBy>
  <cp:revision>47</cp:revision>
  <dcterms:created xsi:type="dcterms:W3CDTF">2022-08-07T15:55:49Z</dcterms:created>
  <dcterms:modified xsi:type="dcterms:W3CDTF">2023-12-11T19:03:55Z</dcterms:modified>
</cp:coreProperties>
</file>