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EA8"/>
    <a:srgbClr val="D5D6D9"/>
    <a:srgbClr val="F3FFE5"/>
    <a:srgbClr val="008001"/>
    <a:srgbClr val="C03983"/>
    <a:srgbClr val="0000FF"/>
    <a:srgbClr val="A68A39"/>
    <a:srgbClr val="B4963E"/>
    <a:srgbClr val="C4A444"/>
    <a:srgbClr val="004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1" autoAdjust="0"/>
    <p:restoredTop sz="95442" autoAdjust="0"/>
  </p:normalViewPr>
  <p:slideViewPr>
    <p:cSldViewPr snapToGrid="0">
      <p:cViewPr varScale="1">
        <p:scale>
          <a:sx n="25" d="100"/>
          <a:sy n="25" d="100"/>
        </p:scale>
        <p:origin x="2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dirty="0">
                <a:solidFill>
                  <a:schemeClr val="bg1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Root</a:t>
            </a:r>
            <a:r>
              <a:rPr lang="en-US" sz="2000" b="0" i="0" baseline="0" dirty="0">
                <a:solidFill>
                  <a:schemeClr val="bg1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Mean Square Error (K)</a:t>
            </a:r>
            <a:endParaRPr lang="en-US" sz="2000" b="0" i="0" dirty="0">
              <a:solidFill>
                <a:schemeClr val="bg1"/>
              </a:solidFill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c:rich>
      </c:tx>
      <c:overlay val="0"/>
      <c:spPr>
        <a:solidFill>
          <a:schemeClr val="accent1">
            <a:lumMod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Sheet2!$A$33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Sheet2!$B$30:$N$30</c:f>
              <c:strCache>
                <c:ptCount val="13"/>
                <c:pt idx="0">
                  <c:v>89 H</c:v>
                </c:pt>
                <c:pt idx="1">
                  <c:v>18.7 H</c:v>
                </c:pt>
                <c:pt idx="2">
                  <c:v>37 H</c:v>
                </c:pt>
                <c:pt idx="3">
                  <c:v>23 V</c:v>
                </c:pt>
                <c:pt idx="4">
                  <c:v>89 V</c:v>
                </c:pt>
                <c:pt idx="5">
                  <c:v>10.6 H</c:v>
                </c:pt>
                <c:pt idx="6">
                  <c:v>166 V</c:v>
                </c:pt>
                <c:pt idx="7">
                  <c:v>10.6 V</c:v>
                </c:pt>
                <c:pt idx="8">
                  <c:v>37 V</c:v>
                </c:pt>
                <c:pt idx="9">
                  <c:v>166 H</c:v>
                </c:pt>
                <c:pt idx="10">
                  <c:v>18.7 V</c:v>
                </c:pt>
                <c:pt idx="11">
                  <c:v>183±7 V</c:v>
                </c:pt>
                <c:pt idx="12">
                  <c:v>183±3 V</c:v>
                </c:pt>
              </c:strCache>
            </c:strRef>
          </c:cat>
          <c:val>
            <c:numRef>
              <c:f>Sheet2!$B$33:$N$33</c:f>
              <c:numCache>
                <c:formatCode>General</c:formatCode>
                <c:ptCount val="13"/>
                <c:pt idx="0">
                  <c:v>19.98</c:v>
                </c:pt>
                <c:pt idx="1">
                  <c:v>25.56</c:v>
                </c:pt>
                <c:pt idx="2">
                  <c:v>22.19</c:v>
                </c:pt>
                <c:pt idx="3">
                  <c:v>16.29</c:v>
                </c:pt>
                <c:pt idx="4">
                  <c:v>9.01</c:v>
                </c:pt>
                <c:pt idx="5">
                  <c:v>27.83</c:v>
                </c:pt>
                <c:pt idx="6">
                  <c:v>8.24</c:v>
                </c:pt>
                <c:pt idx="7">
                  <c:v>19.63</c:v>
                </c:pt>
                <c:pt idx="8">
                  <c:v>11.34</c:v>
                </c:pt>
                <c:pt idx="9">
                  <c:v>11.45</c:v>
                </c:pt>
                <c:pt idx="10">
                  <c:v>17.18</c:v>
                </c:pt>
                <c:pt idx="11">
                  <c:v>5.38</c:v>
                </c:pt>
                <c:pt idx="12">
                  <c:v>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C-124D-8A2D-ABE4037CCB1F}"/>
            </c:ext>
          </c:extLst>
        </c:ser>
        <c:ser>
          <c:idx val="1"/>
          <c:order val="1"/>
          <c:tx>
            <c:strRef>
              <c:f>Sheet2!$A$32</c:f>
              <c:strCache>
                <c:ptCount val="1"/>
                <c:pt idx="0">
                  <c:v>Feb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Sheet2!$B$30:$N$30</c:f>
              <c:strCache>
                <c:ptCount val="13"/>
                <c:pt idx="0">
                  <c:v>89 H</c:v>
                </c:pt>
                <c:pt idx="1">
                  <c:v>18.7 H</c:v>
                </c:pt>
                <c:pt idx="2">
                  <c:v>37 H</c:v>
                </c:pt>
                <c:pt idx="3">
                  <c:v>23 V</c:v>
                </c:pt>
                <c:pt idx="4">
                  <c:v>89 V</c:v>
                </c:pt>
                <c:pt idx="5">
                  <c:v>10.6 H</c:v>
                </c:pt>
                <c:pt idx="6">
                  <c:v>166 V</c:v>
                </c:pt>
                <c:pt idx="7">
                  <c:v>10.6 V</c:v>
                </c:pt>
                <c:pt idx="8">
                  <c:v>37 V</c:v>
                </c:pt>
                <c:pt idx="9">
                  <c:v>166 H</c:v>
                </c:pt>
                <c:pt idx="10">
                  <c:v>18.7 V</c:v>
                </c:pt>
                <c:pt idx="11">
                  <c:v>183±7 V</c:v>
                </c:pt>
                <c:pt idx="12">
                  <c:v>183±3 V</c:v>
                </c:pt>
              </c:strCache>
            </c:strRef>
          </c:cat>
          <c:val>
            <c:numRef>
              <c:f>Sheet2!$B$32:$N$32</c:f>
              <c:numCache>
                <c:formatCode>General</c:formatCode>
                <c:ptCount val="13"/>
                <c:pt idx="0">
                  <c:v>19.02</c:v>
                </c:pt>
                <c:pt idx="1">
                  <c:v>20.84</c:v>
                </c:pt>
                <c:pt idx="2">
                  <c:v>21.87</c:v>
                </c:pt>
                <c:pt idx="3">
                  <c:v>14.4</c:v>
                </c:pt>
                <c:pt idx="4">
                  <c:v>8.02</c:v>
                </c:pt>
                <c:pt idx="5">
                  <c:v>20.399999999999999</c:v>
                </c:pt>
                <c:pt idx="6">
                  <c:v>8.42</c:v>
                </c:pt>
                <c:pt idx="7">
                  <c:v>13.37</c:v>
                </c:pt>
                <c:pt idx="8">
                  <c:v>10.83</c:v>
                </c:pt>
                <c:pt idx="9">
                  <c:v>11.08</c:v>
                </c:pt>
                <c:pt idx="10">
                  <c:v>14.01</c:v>
                </c:pt>
                <c:pt idx="11">
                  <c:v>6.21</c:v>
                </c:pt>
                <c:pt idx="12">
                  <c:v>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0C-124D-8A2D-ABE4037CCB1F}"/>
            </c:ext>
          </c:extLst>
        </c:ser>
        <c:ser>
          <c:idx val="0"/>
          <c:order val="2"/>
          <c:tx>
            <c:strRef>
              <c:f>Sheet2!$A$31</c:f>
              <c:strCache>
                <c:ptCount val="1"/>
                <c:pt idx="0">
                  <c:v>Jan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Sheet2!$B$30:$N$30</c:f>
              <c:strCache>
                <c:ptCount val="13"/>
                <c:pt idx="0">
                  <c:v>89 H</c:v>
                </c:pt>
                <c:pt idx="1">
                  <c:v>18.7 H</c:v>
                </c:pt>
                <c:pt idx="2">
                  <c:v>37 H</c:v>
                </c:pt>
                <c:pt idx="3">
                  <c:v>23 V</c:v>
                </c:pt>
                <c:pt idx="4">
                  <c:v>89 V</c:v>
                </c:pt>
                <c:pt idx="5">
                  <c:v>10.6 H</c:v>
                </c:pt>
                <c:pt idx="6">
                  <c:v>166 V</c:v>
                </c:pt>
                <c:pt idx="7">
                  <c:v>10.6 V</c:v>
                </c:pt>
                <c:pt idx="8">
                  <c:v>37 V</c:v>
                </c:pt>
                <c:pt idx="9">
                  <c:v>166 H</c:v>
                </c:pt>
                <c:pt idx="10">
                  <c:v>18.7 V</c:v>
                </c:pt>
                <c:pt idx="11">
                  <c:v>183±7 V</c:v>
                </c:pt>
                <c:pt idx="12">
                  <c:v>183±3 V</c:v>
                </c:pt>
              </c:strCache>
            </c:strRef>
          </c:cat>
          <c:val>
            <c:numRef>
              <c:f>Sheet2!$B$31:$N$31</c:f>
              <c:numCache>
                <c:formatCode>General</c:formatCode>
                <c:ptCount val="13"/>
                <c:pt idx="0">
                  <c:v>18</c:v>
                </c:pt>
                <c:pt idx="1">
                  <c:v>21.95</c:v>
                </c:pt>
                <c:pt idx="2">
                  <c:v>21</c:v>
                </c:pt>
                <c:pt idx="3">
                  <c:v>17.04</c:v>
                </c:pt>
                <c:pt idx="4">
                  <c:v>7.86</c:v>
                </c:pt>
                <c:pt idx="5">
                  <c:v>17.52</c:v>
                </c:pt>
                <c:pt idx="6">
                  <c:v>6.54</c:v>
                </c:pt>
                <c:pt idx="7">
                  <c:v>13.08</c:v>
                </c:pt>
                <c:pt idx="8">
                  <c:v>10.9</c:v>
                </c:pt>
                <c:pt idx="9">
                  <c:v>8.7200000000000006</c:v>
                </c:pt>
                <c:pt idx="10">
                  <c:v>14.53</c:v>
                </c:pt>
                <c:pt idx="11">
                  <c:v>4.59</c:v>
                </c:pt>
                <c:pt idx="12">
                  <c:v>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0C-124D-8A2D-ABE4037CC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2249136"/>
        <c:axId val="1731655088"/>
      </c:barChart>
      <c:catAx>
        <c:axId val="572249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low"/>
        <c:crossAx val="1731655088"/>
        <c:crosses val="autoZero"/>
        <c:auto val="1"/>
        <c:lblAlgn val="ctr"/>
        <c:lblOffset val="100"/>
        <c:noMultiLvlLbl val="0"/>
      </c:catAx>
      <c:valAx>
        <c:axId val="1731655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24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624289151356072"/>
          <c:y val="8.2846812117235352E-2"/>
          <c:w val="0.19717009332166813"/>
          <c:h val="0.166409198850143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dirty="0">
                <a:solidFill>
                  <a:schemeClr val="bg1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Mean</a:t>
            </a:r>
            <a:r>
              <a:rPr lang="en-US" sz="2000" b="0" i="0" baseline="0" dirty="0">
                <a:solidFill>
                  <a:schemeClr val="bg1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Standard Deviation (K)</a:t>
            </a:r>
            <a:endParaRPr lang="en-US" sz="2000" b="0" i="0" dirty="0">
              <a:solidFill>
                <a:schemeClr val="bg1"/>
              </a:solidFill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c:rich>
      </c:tx>
      <c:overlay val="0"/>
      <c:spPr>
        <a:solidFill>
          <a:schemeClr val="accent4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Sheet2!$A$39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Sheet2!$B$36:$N$36</c:f>
              <c:strCache>
                <c:ptCount val="13"/>
                <c:pt idx="0">
                  <c:v>89 H</c:v>
                </c:pt>
                <c:pt idx="1">
                  <c:v>18.7 H</c:v>
                </c:pt>
                <c:pt idx="2">
                  <c:v>37 H</c:v>
                </c:pt>
                <c:pt idx="3">
                  <c:v>23 V</c:v>
                </c:pt>
                <c:pt idx="4">
                  <c:v>89 V</c:v>
                </c:pt>
                <c:pt idx="5">
                  <c:v>10.6 H</c:v>
                </c:pt>
                <c:pt idx="6">
                  <c:v>166 V</c:v>
                </c:pt>
                <c:pt idx="7">
                  <c:v>10.6 V</c:v>
                </c:pt>
                <c:pt idx="8">
                  <c:v>37 V</c:v>
                </c:pt>
                <c:pt idx="9">
                  <c:v>166 H</c:v>
                </c:pt>
                <c:pt idx="10">
                  <c:v>18.7 V</c:v>
                </c:pt>
                <c:pt idx="11">
                  <c:v>183±7 V</c:v>
                </c:pt>
                <c:pt idx="12">
                  <c:v>183±3 V</c:v>
                </c:pt>
              </c:strCache>
            </c:strRef>
          </c:cat>
          <c:val>
            <c:numRef>
              <c:f>Sheet2!$B$39:$N$39</c:f>
              <c:numCache>
                <c:formatCode>General</c:formatCode>
                <c:ptCount val="13"/>
                <c:pt idx="0">
                  <c:v>3.8</c:v>
                </c:pt>
                <c:pt idx="1">
                  <c:v>3.05</c:v>
                </c:pt>
                <c:pt idx="2">
                  <c:v>2.34</c:v>
                </c:pt>
                <c:pt idx="3">
                  <c:v>2.1</c:v>
                </c:pt>
                <c:pt idx="4">
                  <c:v>1.93</c:v>
                </c:pt>
                <c:pt idx="5">
                  <c:v>1.76</c:v>
                </c:pt>
                <c:pt idx="6">
                  <c:v>1.31</c:v>
                </c:pt>
                <c:pt idx="7">
                  <c:v>1.31</c:v>
                </c:pt>
                <c:pt idx="8">
                  <c:v>1.23</c:v>
                </c:pt>
                <c:pt idx="9">
                  <c:v>0.94</c:v>
                </c:pt>
                <c:pt idx="10">
                  <c:v>0.83</c:v>
                </c:pt>
                <c:pt idx="11">
                  <c:v>0.81</c:v>
                </c:pt>
                <c:pt idx="1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00-1E47-9429-C49582CE98E7}"/>
            </c:ext>
          </c:extLst>
        </c:ser>
        <c:ser>
          <c:idx val="1"/>
          <c:order val="1"/>
          <c:tx>
            <c:strRef>
              <c:f>Sheet2!$A$38</c:f>
              <c:strCache>
                <c:ptCount val="1"/>
                <c:pt idx="0">
                  <c:v>Feb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Sheet2!$B$36:$N$36</c:f>
              <c:strCache>
                <c:ptCount val="13"/>
                <c:pt idx="0">
                  <c:v>89 H</c:v>
                </c:pt>
                <c:pt idx="1">
                  <c:v>18.7 H</c:v>
                </c:pt>
                <c:pt idx="2">
                  <c:v>37 H</c:v>
                </c:pt>
                <c:pt idx="3">
                  <c:v>23 V</c:v>
                </c:pt>
                <c:pt idx="4">
                  <c:v>89 V</c:v>
                </c:pt>
                <c:pt idx="5">
                  <c:v>10.6 H</c:v>
                </c:pt>
                <c:pt idx="6">
                  <c:v>166 V</c:v>
                </c:pt>
                <c:pt idx="7">
                  <c:v>10.6 V</c:v>
                </c:pt>
                <c:pt idx="8">
                  <c:v>37 V</c:v>
                </c:pt>
                <c:pt idx="9">
                  <c:v>166 H</c:v>
                </c:pt>
                <c:pt idx="10">
                  <c:v>18.7 V</c:v>
                </c:pt>
                <c:pt idx="11">
                  <c:v>183±7 V</c:v>
                </c:pt>
                <c:pt idx="12">
                  <c:v>183±3 V</c:v>
                </c:pt>
              </c:strCache>
            </c:strRef>
          </c:cat>
          <c:val>
            <c:numRef>
              <c:f>Sheet2!$B$38:$N$38</c:f>
              <c:numCache>
                <c:formatCode>General</c:formatCode>
                <c:ptCount val="13"/>
                <c:pt idx="0">
                  <c:v>3.64</c:v>
                </c:pt>
                <c:pt idx="1">
                  <c:v>3.07</c:v>
                </c:pt>
                <c:pt idx="2">
                  <c:v>2.34</c:v>
                </c:pt>
                <c:pt idx="3">
                  <c:v>2.0699999999999998</c:v>
                </c:pt>
                <c:pt idx="4">
                  <c:v>1.8</c:v>
                </c:pt>
                <c:pt idx="5">
                  <c:v>1.68</c:v>
                </c:pt>
                <c:pt idx="6">
                  <c:v>1.36</c:v>
                </c:pt>
                <c:pt idx="7">
                  <c:v>1.33</c:v>
                </c:pt>
                <c:pt idx="8">
                  <c:v>1.21</c:v>
                </c:pt>
                <c:pt idx="9">
                  <c:v>0.95</c:v>
                </c:pt>
                <c:pt idx="10">
                  <c:v>0.88</c:v>
                </c:pt>
                <c:pt idx="11">
                  <c:v>0.88</c:v>
                </c:pt>
                <c:pt idx="1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00-1E47-9429-C49582CE98E7}"/>
            </c:ext>
          </c:extLst>
        </c:ser>
        <c:ser>
          <c:idx val="0"/>
          <c:order val="2"/>
          <c:tx>
            <c:strRef>
              <c:f>Sheet2!$A$37</c:f>
              <c:strCache>
                <c:ptCount val="1"/>
                <c:pt idx="0">
                  <c:v>Jan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Sheet2!$B$36:$N$36</c:f>
              <c:strCache>
                <c:ptCount val="13"/>
                <c:pt idx="0">
                  <c:v>89 H</c:v>
                </c:pt>
                <c:pt idx="1">
                  <c:v>18.7 H</c:v>
                </c:pt>
                <c:pt idx="2">
                  <c:v>37 H</c:v>
                </c:pt>
                <c:pt idx="3">
                  <c:v>23 V</c:v>
                </c:pt>
                <c:pt idx="4">
                  <c:v>89 V</c:v>
                </c:pt>
                <c:pt idx="5">
                  <c:v>10.6 H</c:v>
                </c:pt>
                <c:pt idx="6">
                  <c:v>166 V</c:v>
                </c:pt>
                <c:pt idx="7">
                  <c:v>10.6 V</c:v>
                </c:pt>
                <c:pt idx="8">
                  <c:v>37 V</c:v>
                </c:pt>
                <c:pt idx="9">
                  <c:v>166 H</c:v>
                </c:pt>
                <c:pt idx="10">
                  <c:v>18.7 V</c:v>
                </c:pt>
                <c:pt idx="11">
                  <c:v>183±7 V</c:v>
                </c:pt>
                <c:pt idx="12">
                  <c:v>183±3 V</c:v>
                </c:pt>
              </c:strCache>
            </c:strRef>
          </c:cat>
          <c:val>
            <c:numRef>
              <c:f>Sheet2!$B$37:$N$37</c:f>
              <c:numCache>
                <c:formatCode>General</c:formatCode>
                <c:ptCount val="13"/>
                <c:pt idx="0">
                  <c:v>3.59</c:v>
                </c:pt>
                <c:pt idx="1">
                  <c:v>2.94</c:v>
                </c:pt>
                <c:pt idx="2">
                  <c:v>2.1800000000000002</c:v>
                </c:pt>
                <c:pt idx="3">
                  <c:v>2.08</c:v>
                </c:pt>
                <c:pt idx="4">
                  <c:v>1.89</c:v>
                </c:pt>
                <c:pt idx="5">
                  <c:v>1.81</c:v>
                </c:pt>
                <c:pt idx="6">
                  <c:v>1.3</c:v>
                </c:pt>
                <c:pt idx="7">
                  <c:v>1.33</c:v>
                </c:pt>
                <c:pt idx="8">
                  <c:v>1.1499999999999999</c:v>
                </c:pt>
                <c:pt idx="9">
                  <c:v>0.89</c:v>
                </c:pt>
                <c:pt idx="10">
                  <c:v>0.83</c:v>
                </c:pt>
                <c:pt idx="11">
                  <c:v>0.82</c:v>
                </c:pt>
                <c:pt idx="1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00-1E47-9429-C49582CE9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66548432"/>
        <c:axId val="1523251600"/>
      </c:barChart>
      <c:catAx>
        <c:axId val="1466548432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1523251600"/>
        <c:crosses val="autoZero"/>
        <c:auto val="1"/>
        <c:lblAlgn val="ctr"/>
        <c:lblOffset val="100"/>
        <c:noMultiLvlLbl val="0"/>
      </c:catAx>
      <c:valAx>
        <c:axId val="1523251600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54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205E2-B96A-9447-86FC-8BB72BC11BF4}" type="doc">
      <dgm:prSet loTypeId="urn:microsoft.com/office/officeart/2005/8/layout/process1" loCatId="" qsTypeId="urn:microsoft.com/office/officeart/2005/8/quickstyle/simple1" qsCatId="simple" csTypeId="urn:microsoft.com/office/officeart/2005/8/colors/accent6_2" csCatId="accent6" phldr="1"/>
      <dgm:spPr/>
    </dgm:pt>
    <dgm:pt modelId="{47E59223-724B-CC49-8BCA-2C20B77FA1C8}">
      <dgm:prSet phldrT="[Text]" custT="1"/>
      <dgm:spPr/>
      <dgm:t>
        <a:bodyPr/>
        <a:lstStyle/>
        <a:p>
          <a:pPr>
            <a:lnSpc>
              <a:spcPts val="2080"/>
            </a:lnSpc>
          </a:pPr>
          <a:r>
            <a:rPr lang="en-US" sz="18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Collocate matching IR patches and microwave pixels and create uniform distributions of GMI TB labels for balanced training data</a:t>
          </a:r>
        </a:p>
      </dgm:t>
    </dgm:pt>
    <dgm:pt modelId="{8D3E85D1-74B5-744C-B5E7-3604F31DF50D}" type="parTrans" cxnId="{81E8FA0F-DA3B-DC47-977E-56638A82DFBC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3BF22220-86B4-6F4A-B143-1B92F3ECACF3}" type="sibTrans" cxnId="{81E8FA0F-DA3B-DC47-977E-56638A82DFB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81756D9C-82B0-FE43-A3BC-F29BB46695FC}">
      <dgm:prSet phldrT="[Text]" custT="1"/>
      <dgm:spPr/>
      <dgm:t>
        <a:bodyPr/>
        <a:lstStyle/>
        <a:p>
          <a:pPr>
            <a:lnSpc>
              <a:spcPts val="1920"/>
            </a:lnSpc>
          </a:pPr>
          <a:r>
            <a:rPr lang="en-US" sz="20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Output both Microwave TBs and variance at IR resolutions for each GMI channel</a:t>
          </a:r>
        </a:p>
      </dgm:t>
    </dgm:pt>
    <dgm:pt modelId="{33746597-B115-8147-A6D2-496F294C540F}" type="parTrans" cxnId="{30198A98-C3D9-6B42-8644-C1413064E4D0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A3F5C559-055B-1348-8ED6-AC2E2CFE400C}" type="sibTrans" cxnId="{30198A98-C3D9-6B42-8644-C1413064E4D0}">
      <dgm:prSet/>
      <dgm:spPr>
        <a:solidFill>
          <a:srgbClr val="D3AEA8"/>
        </a:solidFill>
      </dgm:spPr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BFC32653-3673-D14B-A980-A9AEE04D6051}">
      <dgm:prSet phldrT="[Text]" custT="1"/>
      <dgm:spPr/>
      <dgm:t>
        <a:bodyPr/>
        <a:lstStyle/>
        <a:p>
          <a:pPr>
            <a:lnSpc>
              <a:spcPts val="2080"/>
            </a:lnSpc>
          </a:pPr>
          <a:r>
            <a:rPr lang="en-US" sz="18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Train deterministic CNNs and 3 types of Bayesian models (</a:t>
          </a:r>
          <a:r>
            <a:rPr lang="en-US" sz="1800" b="0" i="0" dirty="0" err="1">
              <a:latin typeface="Adelle Sans Devanagari" panose="02000503000000020004" pitchFamily="2" charset="-78"/>
              <a:cs typeface="Adelle Sans Devanagari" panose="02000503000000020004" pitchFamily="2" charset="-78"/>
            </a:rPr>
            <a:t>Flipout</a:t>
          </a:r>
          <a:r>
            <a:rPr lang="en-US" sz="18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, Monte Carlo Dropout, and Reparameterization) with the ELBO loss function</a:t>
          </a:r>
        </a:p>
      </dgm:t>
    </dgm:pt>
    <dgm:pt modelId="{781F0E60-6E72-1C42-8C9A-B52195772254}" type="parTrans" cxnId="{1F27EDF4-1FC1-A847-9329-091862A9C76A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835EB2D7-F6F0-3F48-A617-AC20726FB052}" type="sibTrans" cxnId="{1F27EDF4-1FC1-A847-9329-091862A9C76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529CD7EE-35DB-5945-B340-B7B4A6A4820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1920"/>
            </a:lnSpc>
          </a:pPr>
          <a:r>
            <a:rPr lang="en-US" sz="20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(Ongoing) Decompose resulting variance into epistemic and aleatoric components</a:t>
          </a:r>
        </a:p>
      </dgm:t>
    </dgm:pt>
    <dgm:pt modelId="{3F9263C0-BC59-0946-A020-6B2E02B61774}" type="parTrans" cxnId="{0704A65B-5885-3C49-A41A-4037B5DEA968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CCFECA97-3FD9-5942-A205-6A0157158476}" type="sibTrans" cxnId="{0704A65B-5885-3C49-A41A-4037B5DEA968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ECC10439-94B7-A348-922A-251E008AEED5}" type="pres">
      <dgm:prSet presAssocID="{551205E2-B96A-9447-86FC-8BB72BC11BF4}" presName="Name0" presStyleCnt="0">
        <dgm:presLayoutVars>
          <dgm:dir/>
          <dgm:resizeHandles val="exact"/>
        </dgm:presLayoutVars>
      </dgm:prSet>
      <dgm:spPr/>
    </dgm:pt>
    <dgm:pt modelId="{83CA6729-54C6-E94B-9B92-396FCCE2FB85}" type="pres">
      <dgm:prSet presAssocID="{47E59223-724B-CC49-8BCA-2C20B77FA1C8}" presName="node" presStyleLbl="node1" presStyleIdx="0" presStyleCnt="4">
        <dgm:presLayoutVars>
          <dgm:bulletEnabled val="1"/>
        </dgm:presLayoutVars>
      </dgm:prSet>
      <dgm:spPr/>
    </dgm:pt>
    <dgm:pt modelId="{4FB2FEA6-16C0-B447-A650-F3C47C883A2A}" type="pres">
      <dgm:prSet presAssocID="{3BF22220-86B4-6F4A-B143-1B92F3ECACF3}" presName="sibTrans" presStyleLbl="sibTrans2D1" presStyleIdx="0" presStyleCnt="3"/>
      <dgm:spPr/>
    </dgm:pt>
    <dgm:pt modelId="{7EB3470D-48CE-0045-B1D9-5D19F9BCC3C9}" type="pres">
      <dgm:prSet presAssocID="{3BF22220-86B4-6F4A-B143-1B92F3ECACF3}" presName="connectorText" presStyleLbl="sibTrans2D1" presStyleIdx="0" presStyleCnt="3"/>
      <dgm:spPr/>
    </dgm:pt>
    <dgm:pt modelId="{CED03641-DB84-1741-AA33-1EF5D9E39152}" type="pres">
      <dgm:prSet presAssocID="{BFC32653-3673-D14B-A980-A9AEE04D6051}" presName="node" presStyleLbl="node1" presStyleIdx="1" presStyleCnt="4">
        <dgm:presLayoutVars>
          <dgm:bulletEnabled val="1"/>
        </dgm:presLayoutVars>
      </dgm:prSet>
      <dgm:spPr/>
    </dgm:pt>
    <dgm:pt modelId="{8D50E0C0-65D2-F647-8219-FBEA2C21557D}" type="pres">
      <dgm:prSet presAssocID="{835EB2D7-F6F0-3F48-A617-AC20726FB052}" presName="sibTrans" presStyleLbl="sibTrans2D1" presStyleIdx="1" presStyleCnt="3"/>
      <dgm:spPr/>
    </dgm:pt>
    <dgm:pt modelId="{C59D98A3-9069-694E-A1AB-AD6B8C1CB657}" type="pres">
      <dgm:prSet presAssocID="{835EB2D7-F6F0-3F48-A617-AC20726FB052}" presName="connectorText" presStyleLbl="sibTrans2D1" presStyleIdx="1" presStyleCnt="3"/>
      <dgm:spPr/>
    </dgm:pt>
    <dgm:pt modelId="{EDFD8839-DCFB-4649-8C05-070C8732E853}" type="pres">
      <dgm:prSet presAssocID="{81756D9C-82B0-FE43-A3BC-F29BB46695FC}" presName="node" presStyleLbl="node1" presStyleIdx="2" presStyleCnt="4">
        <dgm:presLayoutVars>
          <dgm:bulletEnabled val="1"/>
        </dgm:presLayoutVars>
      </dgm:prSet>
      <dgm:spPr/>
    </dgm:pt>
    <dgm:pt modelId="{B552E6DB-5620-9C4B-A8B9-15837307D926}" type="pres">
      <dgm:prSet presAssocID="{A3F5C559-055B-1348-8ED6-AC2E2CFE400C}" presName="sibTrans" presStyleLbl="sibTrans2D1" presStyleIdx="2" presStyleCnt="3"/>
      <dgm:spPr/>
    </dgm:pt>
    <dgm:pt modelId="{4E16026B-B0C6-5142-B492-0AAAC60AA4D9}" type="pres">
      <dgm:prSet presAssocID="{A3F5C559-055B-1348-8ED6-AC2E2CFE400C}" presName="connectorText" presStyleLbl="sibTrans2D1" presStyleIdx="2" presStyleCnt="3"/>
      <dgm:spPr/>
    </dgm:pt>
    <dgm:pt modelId="{3C91C201-4EB6-5842-BBFB-A89CD7FAE57A}" type="pres">
      <dgm:prSet presAssocID="{529CD7EE-35DB-5945-B340-B7B4A6A48206}" presName="node" presStyleLbl="node1" presStyleIdx="3" presStyleCnt="4">
        <dgm:presLayoutVars>
          <dgm:bulletEnabled val="1"/>
        </dgm:presLayoutVars>
      </dgm:prSet>
      <dgm:spPr/>
    </dgm:pt>
  </dgm:ptLst>
  <dgm:cxnLst>
    <dgm:cxn modelId="{B94BFA04-FDCA-404F-8C6D-46D0F40F852B}" type="presOf" srcId="{835EB2D7-F6F0-3F48-A617-AC20726FB052}" destId="{8D50E0C0-65D2-F647-8219-FBEA2C21557D}" srcOrd="0" destOrd="0" presId="urn:microsoft.com/office/officeart/2005/8/layout/process1"/>
    <dgm:cxn modelId="{39FD850C-1B1D-E948-8D11-740C6ACA9704}" type="presOf" srcId="{A3F5C559-055B-1348-8ED6-AC2E2CFE400C}" destId="{B552E6DB-5620-9C4B-A8B9-15837307D926}" srcOrd="0" destOrd="0" presId="urn:microsoft.com/office/officeart/2005/8/layout/process1"/>
    <dgm:cxn modelId="{14A9D80D-6645-B240-8C9B-F4A59F321389}" type="presOf" srcId="{835EB2D7-F6F0-3F48-A617-AC20726FB052}" destId="{C59D98A3-9069-694E-A1AB-AD6B8C1CB657}" srcOrd="1" destOrd="0" presId="urn:microsoft.com/office/officeart/2005/8/layout/process1"/>
    <dgm:cxn modelId="{81E8FA0F-DA3B-DC47-977E-56638A82DFBC}" srcId="{551205E2-B96A-9447-86FC-8BB72BC11BF4}" destId="{47E59223-724B-CC49-8BCA-2C20B77FA1C8}" srcOrd="0" destOrd="0" parTransId="{8D3E85D1-74B5-744C-B5E7-3604F31DF50D}" sibTransId="{3BF22220-86B4-6F4A-B143-1B92F3ECACF3}"/>
    <dgm:cxn modelId="{63765645-F859-484D-AFD9-7A82A9F6CBE8}" type="presOf" srcId="{47E59223-724B-CC49-8BCA-2C20B77FA1C8}" destId="{83CA6729-54C6-E94B-9B92-396FCCE2FB85}" srcOrd="0" destOrd="0" presId="urn:microsoft.com/office/officeart/2005/8/layout/process1"/>
    <dgm:cxn modelId="{643E1C53-6C42-0646-B839-6FD62317106D}" type="presOf" srcId="{3BF22220-86B4-6F4A-B143-1B92F3ECACF3}" destId="{4FB2FEA6-16C0-B447-A650-F3C47C883A2A}" srcOrd="0" destOrd="0" presId="urn:microsoft.com/office/officeart/2005/8/layout/process1"/>
    <dgm:cxn modelId="{0704A65B-5885-3C49-A41A-4037B5DEA968}" srcId="{551205E2-B96A-9447-86FC-8BB72BC11BF4}" destId="{529CD7EE-35DB-5945-B340-B7B4A6A48206}" srcOrd="3" destOrd="0" parTransId="{3F9263C0-BC59-0946-A020-6B2E02B61774}" sibTransId="{CCFECA97-3FD9-5942-A205-6A0157158476}"/>
    <dgm:cxn modelId="{13C6A467-031C-EE49-85FA-43267AB91E7C}" type="presOf" srcId="{81756D9C-82B0-FE43-A3BC-F29BB46695FC}" destId="{EDFD8839-DCFB-4649-8C05-070C8732E853}" srcOrd="0" destOrd="0" presId="urn:microsoft.com/office/officeart/2005/8/layout/process1"/>
    <dgm:cxn modelId="{C333CE6C-B676-0E4F-8FD3-E05F577C4ED5}" type="presOf" srcId="{A3F5C559-055B-1348-8ED6-AC2E2CFE400C}" destId="{4E16026B-B0C6-5142-B492-0AAAC60AA4D9}" srcOrd="1" destOrd="0" presId="urn:microsoft.com/office/officeart/2005/8/layout/process1"/>
    <dgm:cxn modelId="{30198A98-C3D9-6B42-8644-C1413064E4D0}" srcId="{551205E2-B96A-9447-86FC-8BB72BC11BF4}" destId="{81756D9C-82B0-FE43-A3BC-F29BB46695FC}" srcOrd="2" destOrd="0" parTransId="{33746597-B115-8147-A6D2-496F294C540F}" sibTransId="{A3F5C559-055B-1348-8ED6-AC2E2CFE400C}"/>
    <dgm:cxn modelId="{A2D8F7B7-EE15-084F-85F4-F84AB1A1812E}" type="presOf" srcId="{3BF22220-86B4-6F4A-B143-1B92F3ECACF3}" destId="{7EB3470D-48CE-0045-B1D9-5D19F9BCC3C9}" srcOrd="1" destOrd="0" presId="urn:microsoft.com/office/officeart/2005/8/layout/process1"/>
    <dgm:cxn modelId="{2EAD4DBE-3772-E142-B9CF-4D146422CE6B}" type="presOf" srcId="{529CD7EE-35DB-5945-B340-B7B4A6A48206}" destId="{3C91C201-4EB6-5842-BBFB-A89CD7FAE57A}" srcOrd="0" destOrd="0" presId="urn:microsoft.com/office/officeart/2005/8/layout/process1"/>
    <dgm:cxn modelId="{C77D16D8-F654-D241-ADE5-C5D2FFADD6FE}" type="presOf" srcId="{BFC32653-3673-D14B-A980-A9AEE04D6051}" destId="{CED03641-DB84-1741-AA33-1EF5D9E39152}" srcOrd="0" destOrd="0" presId="urn:microsoft.com/office/officeart/2005/8/layout/process1"/>
    <dgm:cxn modelId="{117271E5-451E-464D-8399-2A6F164F3CDD}" type="presOf" srcId="{551205E2-B96A-9447-86FC-8BB72BC11BF4}" destId="{ECC10439-94B7-A348-922A-251E008AEED5}" srcOrd="0" destOrd="0" presId="urn:microsoft.com/office/officeart/2005/8/layout/process1"/>
    <dgm:cxn modelId="{1F27EDF4-1FC1-A847-9329-091862A9C76A}" srcId="{551205E2-B96A-9447-86FC-8BB72BC11BF4}" destId="{BFC32653-3673-D14B-A980-A9AEE04D6051}" srcOrd="1" destOrd="0" parTransId="{781F0E60-6E72-1C42-8C9A-B52195772254}" sibTransId="{835EB2D7-F6F0-3F48-A617-AC20726FB052}"/>
    <dgm:cxn modelId="{3623023D-0283-9B48-AF86-3580ECC769AC}" type="presParOf" srcId="{ECC10439-94B7-A348-922A-251E008AEED5}" destId="{83CA6729-54C6-E94B-9B92-396FCCE2FB85}" srcOrd="0" destOrd="0" presId="urn:microsoft.com/office/officeart/2005/8/layout/process1"/>
    <dgm:cxn modelId="{F4A4C336-EDC3-7C41-A91F-4B52365CFC3C}" type="presParOf" srcId="{ECC10439-94B7-A348-922A-251E008AEED5}" destId="{4FB2FEA6-16C0-B447-A650-F3C47C883A2A}" srcOrd="1" destOrd="0" presId="urn:microsoft.com/office/officeart/2005/8/layout/process1"/>
    <dgm:cxn modelId="{5E774983-BBAB-6C4F-B176-D85B7A876E5F}" type="presParOf" srcId="{4FB2FEA6-16C0-B447-A650-F3C47C883A2A}" destId="{7EB3470D-48CE-0045-B1D9-5D19F9BCC3C9}" srcOrd="0" destOrd="0" presId="urn:microsoft.com/office/officeart/2005/8/layout/process1"/>
    <dgm:cxn modelId="{7D32F13C-136F-9240-B034-5927DB9BE1EB}" type="presParOf" srcId="{ECC10439-94B7-A348-922A-251E008AEED5}" destId="{CED03641-DB84-1741-AA33-1EF5D9E39152}" srcOrd="2" destOrd="0" presId="urn:microsoft.com/office/officeart/2005/8/layout/process1"/>
    <dgm:cxn modelId="{4BD8265D-D019-454B-BF9F-229513C8C4EE}" type="presParOf" srcId="{ECC10439-94B7-A348-922A-251E008AEED5}" destId="{8D50E0C0-65D2-F647-8219-FBEA2C21557D}" srcOrd="3" destOrd="0" presId="urn:microsoft.com/office/officeart/2005/8/layout/process1"/>
    <dgm:cxn modelId="{3846A879-3412-3A45-8647-AFAD0DF8D80F}" type="presParOf" srcId="{8D50E0C0-65D2-F647-8219-FBEA2C21557D}" destId="{C59D98A3-9069-694E-A1AB-AD6B8C1CB657}" srcOrd="0" destOrd="0" presId="urn:microsoft.com/office/officeart/2005/8/layout/process1"/>
    <dgm:cxn modelId="{52E86B6F-AF88-0141-B357-192C175C73AD}" type="presParOf" srcId="{ECC10439-94B7-A348-922A-251E008AEED5}" destId="{EDFD8839-DCFB-4649-8C05-070C8732E853}" srcOrd="4" destOrd="0" presId="urn:microsoft.com/office/officeart/2005/8/layout/process1"/>
    <dgm:cxn modelId="{66EECB17-D3AC-124D-8830-00C3F0B56883}" type="presParOf" srcId="{ECC10439-94B7-A348-922A-251E008AEED5}" destId="{B552E6DB-5620-9C4B-A8B9-15837307D926}" srcOrd="5" destOrd="0" presId="urn:microsoft.com/office/officeart/2005/8/layout/process1"/>
    <dgm:cxn modelId="{ADA9734B-D215-C54C-B7C2-17BDA66603C2}" type="presParOf" srcId="{B552E6DB-5620-9C4B-A8B9-15837307D926}" destId="{4E16026B-B0C6-5142-B492-0AAAC60AA4D9}" srcOrd="0" destOrd="0" presId="urn:microsoft.com/office/officeart/2005/8/layout/process1"/>
    <dgm:cxn modelId="{5D5C072F-742A-1849-BEA2-D5CDE2A96242}" type="presParOf" srcId="{ECC10439-94B7-A348-922A-251E008AEED5}" destId="{3C91C201-4EB6-5842-BBFB-A89CD7FAE57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7CAD09-B24D-364F-AD2B-464E701784BB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D58223-B906-364D-9E77-75149CDB035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ts val="1820"/>
            </a:lnSpc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Clear-sky TBs have higher skill than cloudy/precipitating TBs</a:t>
          </a:r>
        </a:p>
      </dgm:t>
    </dgm:pt>
    <dgm:pt modelId="{B4CDBCF2-FA18-F44E-88E8-45640B748429}" type="parTrans" cxnId="{695E0913-2707-1640-B609-7C17F4C1E767}">
      <dgm:prSet/>
      <dgm:spPr/>
      <dgm:t>
        <a:bodyPr/>
        <a:lstStyle/>
        <a:p>
          <a:endParaRPr lang="en-US"/>
        </a:p>
      </dgm:t>
    </dgm:pt>
    <dgm:pt modelId="{03DE57DD-FB49-F340-8011-30068B8336DE}" type="sibTrans" cxnId="{695E0913-2707-1640-B609-7C17F4C1E767}">
      <dgm:prSet/>
      <dgm:spPr/>
      <dgm:t>
        <a:bodyPr/>
        <a:lstStyle/>
        <a:p>
          <a:endParaRPr lang="en-US"/>
        </a:p>
      </dgm:t>
    </dgm:pt>
    <dgm:pt modelId="{2D7B6821-6B48-6448-9ECD-A112EFBAC054}">
      <dgm:prSet phldrT="[Text]"/>
      <dgm:spPr>
        <a:solidFill>
          <a:schemeClr val="accent1">
            <a:lumMod val="75000"/>
          </a:schemeClr>
        </a:solidFill>
      </dgm:spPr>
      <dgm:t>
        <a:bodyPr anchor="b"/>
        <a:lstStyle/>
        <a:p>
          <a:pPr>
            <a:lnSpc>
              <a:spcPts val="1820"/>
            </a:lnSpc>
            <a:spcAft>
              <a:spcPts val="0"/>
            </a:spcAft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Higher frequency GMI channels associated with high atmospheric opacity and high sensitivity to water vapor (e.g. 183 GHz) have higher skill and less predicted uncertainty than others</a:t>
          </a:r>
        </a:p>
      </dgm:t>
    </dgm:pt>
    <dgm:pt modelId="{1E1C92F0-4FCC-D943-B0CE-89F264BF81CD}" type="parTrans" cxnId="{95B392BA-6966-B048-8A5F-82263187BDF5}">
      <dgm:prSet/>
      <dgm:spPr/>
      <dgm:t>
        <a:bodyPr/>
        <a:lstStyle/>
        <a:p>
          <a:endParaRPr lang="en-US"/>
        </a:p>
      </dgm:t>
    </dgm:pt>
    <dgm:pt modelId="{B40A3284-DECC-7F4B-AC8B-EDFC9CD66C29}" type="sibTrans" cxnId="{95B392BA-6966-B048-8A5F-82263187BDF5}">
      <dgm:prSet/>
      <dgm:spPr/>
      <dgm:t>
        <a:bodyPr/>
        <a:lstStyle/>
        <a:p>
          <a:endParaRPr lang="en-US"/>
        </a:p>
      </dgm:t>
    </dgm:pt>
    <dgm:pt modelId="{C37E87C5-CF8C-2A46-8941-59879F86D72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ts val="1820"/>
            </a:lnSpc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Vertically-polarized channels tend to have higher skill than horizontally-polarized</a:t>
          </a:r>
        </a:p>
      </dgm:t>
    </dgm:pt>
    <dgm:pt modelId="{FD7A9086-9786-AD45-9B12-7F2DD7FC0CF3}" type="sibTrans" cxnId="{E2D9BDF4-C07A-C141-AB09-7B7E7DECA63E}">
      <dgm:prSet/>
      <dgm:spPr/>
      <dgm:t>
        <a:bodyPr/>
        <a:lstStyle/>
        <a:p>
          <a:endParaRPr lang="en-US"/>
        </a:p>
      </dgm:t>
    </dgm:pt>
    <dgm:pt modelId="{0F4DCA77-F369-944C-B772-019BB895F188}" type="parTrans" cxnId="{E2D9BDF4-C07A-C141-AB09-7B7E7DECA63E}">
      <dgm:prSet/>
      <dgm:spPr/>
      <dgm:t>
        <a:bodyPr/>
        <a:lstStyle/>
        <a:p>
          <a:endParaRPr lang="en-US"/>
        </a:p>
      </dgm:t>
    </dgm:pt>
    <dgm:pt modelId="{8B58A6EC-08A4-A943-AE91-E47720AEA1E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ts val="1800"/>
            </a:lnSpc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Results indicate that there are minimal differences in skill between deterministic and all 3 Bayesian model architectures</a:t>
          </a:r>
        </a:p>
      </dgm:t>
    </dgm:pt>
    <dgm:pt modelId="{C4A9DA3A-38E2-BA44-9402-4C33186D46CC}" type="parTrans" cxnId="{5E214D1E-F13C-D046-BF00-E4B15CF5CE82}">
      <dgm:prSet/>
      <dgm:spPr/>
      <dgm:t>
        <a:bodyPr/>
        <a:lstStyle/>
        <a:p>
          <a:endParaRPr lang="en-US"/>
        </a:p>
      </dgm:t>
    </dgm:pt>
    <dgm:pt modelId="{71EB8C20-C5F0-D14C-A0F9-2AC2F78D0C80}" type="sibTrans" cxnId="{5E214D1E-F13C-D046-BF00-E4B15CF5CE82}">
      <dgm:prSet/>
      <dgm:spPr/>
      <dgm:t>
        <a:bodyPr/>
        <a:lstStyle/>
        <a:p>
          <a:endParaRPr lang="en-US"/>
        </a:p>
      </dgm:t>
    </dgm:pt>
    <dgm:pt modelId="{7953B114-4D06-9D4E-861F-64C36F4F4A09}" type="pres">
      <dgm:prSet presAssocID="{387CAD09-B24D-364F-AD2B-464E701784BB}" presName="linear" presStyleCnt="0">
        <dgm:presLayoutVars>
          <dgm:dir/>
          <dgm:resizeHandles val="exact"/>
        </dgm:presLayoutVars>
      </dgm:prSet>
      <dgm:spPr/>
    </dgm:pt>
    <dgm:pt modelId="{C7B5044B-79C1-F641-B3E5-38E69C266AE3}" type="pres">
      <dgm:prSet presAssocID="{8B58A6EC-08A4-A943-AE91-E47720AEA1E0}" presName="comp" presStyleCnt="0"/>
      <dgm:spPr/>
    </dgm:pt>
    <dgm:pt modelId="{B41EDA4C-04E8-B14F-AE09-826BF8DC83BE}" type="pres">
      <dgm:prSet presAssocID="{8B58A6EC-08A4-A943-AE91-E47720AEA1E0}" presName="box" presStyleLbl="node1" presStyleIdx="0" presStyleCnt="4" custLinFactNeighborY="-1050"/>
      <dgm:spPr/>
    </dgm:pt>
    <dgm:pt modelId="{C4F5CEC6-256F-9946-8546-1C8FF9C633A1}" type="pres">
      <dgm:prSet presAssocID="{8B58A6EC-08A4-A943-AE91-E47720AEA1E0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Computer with solid fill"/>
        </a:ext>
      </dgm:extLst>
    </dgm:pt>
    <dgm:pt modelId="{A6A959C6-F453-A349-A19B-0A1F969E2098}" type="pres">
      <dgm:prSet presAssocID="{8B58A6EC-08A4-A943-AE91-E47720AEA1E0}" presName="text" presStyleLbl="node1" presStyleIdx="0" presStyleCnt="4">
        <dgm:presLayoutVars>
          <dgm:bulletEnabled val="1"/>
        </dgm:presLayoutVars>
      </dgm:prSet>
      <dgm:spPr/>
    </dgm:pt>
    <dgm:pt modelId="{A88AB82E-4C7D-644E-BE11-E1DEB7A14765}" type="pres">
      <dgm:prSet presAssocID="{71EB8C20-C5F0-D14C-A0F9-2AC2F78D0C80}" presName="spacer" presStyleCnt="0"/>
      <dgm:spPr/>
    </dgm:pt>
    <dgm:pt modelId="{612D1D1D-E336-FE44-9D68-3C0B76741C64}" type="pres">
      <dgm:prSet presAssocID="{C8D58223-B906-364D-9E77-75149CDB0353}" presName="comp" presStyleCnt="0"/>
      <dgm:spPr/>
    </dgm:pt>
    <dgm:pt modelId="{1C9FA21F-1575-BE49-A1B6-340424BA1018}" type="pres">
      <dgm:prSet presAssocID="{C8D58223-B906-364D-9E77-75149CDB0353}" presName="box" presStyleLbl="node1" presStyleIdx="1" presStyleCnt="4" custScaleY="100411"/>
      <dgm:spPr/>
    </dgm:pt>
    <dgm:pt modelId="{7124C553-899D-944C-8A92-430E66D1284C}" type="pres">
      <dgm:prSet presAssocID="{C8D58223-B906-364D-9E77-75149CDB0353}" presName="img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Partial sun with solid fill"/>
        </a:ext>
      </dgm:extLst>
    </dgm:pt>
    <dgm:pt modelId="{B9553FCD-6749-554A-AC42-A22E41E56FD1}" type="pres">
      <dgm:prSet presAssocID="{C8D58223-B906-364D-9E77-75149CDB0353}" presName="text" presStyleLbl="node1" presStyleIdx="1" presStyleCnt="4">
        <dgm:presLayoutVars>
          <dgm:bulletEnabled val="1"/>
        </dgm:presLayoutVars>
      </dgm:prSet>
      <dgm:spPr/>
    </dgm:pt>
    <dgm:pt modelId="{24E1EA1D-87F9-F94C-8086-CF13C872FCF6}" type="pres">
      <dgm:prSet presAssocID="{03DE57DD-FB49-F340-8011-30068B8336DE}" presName="spacer" presStyleCnt="0"/>
      <dgm:spPr/>
    </dgm:pt>
    <dgm:pt modelId="{6195F98B-0D97-EB48-95C3-3ED9DF00537D}" type="pres">
      <dgm:prSet presAssocID="{C37E87C5-CF8C-2A46-8941-59879F86D725}" presName="comp" presStyleCnt="0"/>
      <dgm:spPr/>
    </dgm:pt>
    <dgm:pt modelId="{17B77793-9C0B-4445-AD0A-D3CB41FCC66D}" type="pres">
      <dgm:prSet presAssocID="{C37E87C5-CF8C-2A46-8941-59879F86D725}" presName="box" presStyleLbl="node1" presStyleIdx="2" presStyleCnt="4"/>
      <dgm:spPr/>
    </dgm:pt>
    <dgm:pt modelId="{85C18FFB-A565-AA4B-8AFA-7F90B6AE8228}" type="pres">
      <dgm:prSet presAssocID="{C37E87C5-CF8C-2A46-8941-59879F86D725}" presName="img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Aquarius with solid fill"/>
        </a:ext>
      </dgm:extLst>
    </dgm:pt>
    <dgm:pt modelId="{9724F129-9A7B-FC4D-A9C7-24C6BC74CB03}" type="pres">
      <dgm:prSet presAssocID="{C37E87C5-CF8C-2A46-8941-59879F86D725}" presName="text" presStyleLbl="node1" presStyleIdx="2" presStyleCnt="4">
        <dgm:presLayoutVars>
          <dgm:bulletEnabled val="1"/>
        </dgm:presLayoutVars>
      </dgm:prSet>
      <dgm:spPr/>
    </dgm:pt>
    <dgm:pt modelId="{E5A367DC-6546-C441-9543-78C26AEF5810}" type="pres">
      <dgm:prSet presAssocID="{FD7A9086-9786-AD45-9B12-7F2DD7FC0CF3}" presName="spacer" presStyleCnt="0"/>
      <dgm:spPr/>
    </dgm:pt>
    <dgm:pt modelId="{EE2BC1E9-6907-1F41-8E45-2A2B5F440326}" type="pres">
      <dgm:prSet presAssocID="{2D7B6821-6B48-6448-9ECD-A112EFBAC054}" presName="comp" presStyleCnt="0"/>
      <dgm:spPr/>
    </dgm:pt>
    <dgm:pt modelId="{E68442A2-91DF-BE42-B328-A9A77BB1E329}" type="pres">
      <dgm:prSet presAssocID="{2D7B6821-6B48-6448-9ECD-A112EFBAC054}" presName="box" presStyleLbl="node1" presStyleIdx="3" presStyleCnt="4"/>
      <dgm:spPr/>
    </dgm:pt>
    <dgm:pt modelId="{2D865FF3-E07E-0F4A-A4B0-7ED1D59E441F}" type="pres">
      <dgm:prSet presAssocID="{2D7B6821-6B48-6448-9ECD-A112EFBAC054}" presName="img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Satellite with solid fill"/>
        </a:ext>
      </dgm:extLst>
    </dgm:pt>
    <dgm:pt modelId="{88E937D3-E5B4-1C42-BDFB-A8AAC865645F}" type="pres">
      <dgm:prSet presAssocID="{2D7B6821-6B48-6448-9ECD-A112EFBAC054}" presName="text" presStyleLbl="node1" presStyleIdx="3" presStyleCnt="4">
        <dgm:presLayoutVars>
          <dgm:bulletEnabled val="1"/>
        </dgm:presLayoutVars>
      </dgm:prSet>
      <dgm:spPr/>
    </dgm:pt>
  </dgm:ptLst>
  <dgm:cxnLst>
    <dgm:cxn modelId="{695E0913-2707-1640-B609-7C17F4C1E767}" srcId="{387CAD09-B24D-364F-AD2B-464E701784BB}" destId="{C8D58223-B906-364D-9E77-75149CDB0353}" srcOrd="1" destOrd="0" parTransId="{B4CDBCF2-FA18-F44E-88E8-45640B748429}" sibTransId="{03DE57DD-FB49-F340-8011-30068B8336DE}"/>
    <dgm:cxn modelId="{5E214D1E-F13C-D046-BF00-E4B15CF5CE82}" srcId="{387CAD09-B24D-364F-AD2B-464E701784BB}" destId="{8B58A6EC-08A4-A943-AE91-E47720AEA1E0}" srcOrd="0" destOrd="0" parTransId="{C4A9DA3A-38E2-BA44-9402-4C33186D46CC}" sibTransId="{71EB8C20-C5F0-D14C-A0F9-2AC2F78D0C80}"/>
    <dgm:cxn modelId="{1D2B0845-E958-A64C-BF4E-F5F44F1AA0C1}" type="presOf" srcId="{8B58A6EC-08A4-A943-AE91-E47720AEA1E0}" destId="{A6A959C6-F453-A349-A19B-0A1F969E2098}" srcOrd="1" destOrd="0" presId="urn:microsoft.com/office/officeart/2005/8/layout/vList4"/>
    <dgm:cxn modelId="{16DF914F-52D9-9641-AA69-00BD9D4AA6E5}" type="presOf" srcId="{8B58A6EC-08A4-A943-AE91-E47720AEA1E0}" destId="{B41EDA4C-04E8-B14F-AE09-826BF8DC83BE}" srcOrd="0" destOrd="0" presId="urn:microsoft.com/office/officeart/2005/8/layout/vList4"/>
    <dgm:cxn modelId="{83B1EE56-F6BC-C84D-AB4A-AA301E0EC5EB}" type="presOf" srcId="{C37E87C5-CF8C-2A46-8941-59879F86D725}" destId="{9724F129-9A7B-FC4D-A9C7-24C6BC74CB03}" srcOrd="1" destOrd="0" presId="urn:microsoft.com/office/officeart/2005/8/layout/vList4"/>
    <dgm:cxn modelId="{F5707065-2E30-9E45-9FDF-91C54A1E8CA0}" type="presOf" srcId="{C8D58223-B906-364D-9E77-75149CDB0353}" destId="{1C9FA21F-1575-BE49-A1B6-340424BA1018}" srcOrd="0" destOrd="0" presId="urn:microsoft.com/office/officeart/2005/8/layout/vList4"/>
    <dgm:cxn modelId="{61F4CB6A-73DF-EB43-8313-ABCB0D9CFA42}" type="presOf" srcId="{2D7B6821-6B48-6448-9ECD-A112EFBAC054}" destId="{E68442A2-91DF-BE42-B328-A9A77BB1E329}" srcOrd="0" destOrd="0" presId="urn:microsoft.com/office/officeart/2005/8/layout/vList4"/>
    <dgm:cxn modelId="{9BC4B57F-546F-E84A-AFB7-239B00D7F857}" type="presOf" srcId="{C37E87C5-CF8C-2A46-8941-59879F86D725}" destId="{17B77793-9C0B-4445-AD0A-D3CB41FCC66D}" srcOrd="0" destOrd="0" presId="urn:microsoft.com/office/officeart/2005/8/layout/vList4"/>
    <dgm:cxn modelId="{95B392BA-6966-B048-8A5F-82263187BDF5}" srcId="{387CAD09-B24D-364F-AD2B-464E701784BB}" destId="{2D7B6821-6B48-6448-9ECD-A112EFBAC054}" srcOrd="3" destOrd="0" parTransId="{1E1C92F0-4FCC-D943-B0CE-89F264BF81CD}" sibTransId="{B40A3284-DECC-7F4B-AC8B-EDFC9CD66C29}"/>
    <dgm:cxn modelId="{56C620D5-71A0-9042-BD06-8A0F6E72020B}" type="presOf" srcId="{2D7B6821-6B48-6448-9ECD-A112EFBAC054}" destId="{88E937D3-E5B4-1C42-BDFB-A8AAC865645F}" srcOrd="1" destOrd="0" presId="urn:microsoft.com/office/officeart/2005/8/layout/vList4"/>
    <dgm:cxn modelId="{E62EC7D5-8028-3240-A65C-4DA53D39500A}" type="presOf" srcId="{387CAD09-B24D-364F-AD2B-464E701784BB}" destId="{7953B114-4D06-9D4E-861F-64C36F4F4A09}" srcOrd="0" destOrd="0" presId="urn:microsoft.com/office/officeart/2005/8/layout/vList4"/>
    <dgm:cxn modelId="{637A74F0-112D-B641-896C-1020BDA67AC8}" type="presOf" srcId="{C8D58223-B906-364D-9E77-75149CDB0353}" destId="{B9553FCD-6749-554A-AC42-A22E41E56FD1}" srcOrd="1" destOrd="0" presId="urn:microsoft.com/office/officeart/2005/8/layout/vList4"/>
    <dgm:cxn modelId="{E2D9BDF4-C07A-C141-AB09-7B7E7DECA63E}" srcId="{387CAD09-B24D-364F-AD2B-464E701784BB}" destId="{C37E87C5-CF8C-2A46-8941-59879F86D725}" srcOrd="2" destOrd="0" parTransId="{0F4DCA77-F369-944C-B772-019BB895F188}" sibTransId="{FD7A9086-9786-AD45-9B12-7F2DD7FC0CF3}"/>
    <dgm:cxn modelId="{2BD0323B-472F-F047-A389-4A98D2F39F7F}" type="presParOf" srcId="{7953B114-4D06-9D4E-861F-64C36F4F4A09}" destId="{C7B5044B-79C1-F641-B3E5-38E69C266AE3}" srcOrd="0" destOrd="0" presId="urn:microsoft.com/office/officeart/2005/8/layout/vList4"/>
    <dgm:cxn modelId="{2ABB94BC-9881-EB41-A677-82A8E9D2A3F3}" type="presParOf" srcId="{C7B5044B-79C1-F641-B3E5-38E69C266AE3}" destId="{B41EDA4C-04E8-B14F-AE09-826BF8DC83BE}" srcOrd="0" destOrd="0" presId="urn:microsoft.com/office/officeart/2005/8/layout/vList4"/>
    <dgm:cxn modelId="{DF378E1F-5692-524D-8669-06738A7C7D42}" type="presParOf" srcId="{C7B5044B-79C1-F641-B3E5-38E69C266AE3}" destId="{C4F5CEC6-256F-9946-8546-1C8FF9C633A1}" srcOrd="1" destOrd="0" presId="urn:microsoft.com/office/officeart/2005/8/layout/vList4"/>
    <dgm:cxn modelId="{D04C5DF8-ED96-C94F-B5CD-974C013B9987}" type="presParOf" srcId="{C7B5044B-79C1-F641-B3E5-38E69C266AE3}" destId="{A6A959C6-F453-A349-A19B-0A1F969E2098}" srcOrd="2" destOrd="0" presId="urn:microsoft.com/office/officeart/2005/8/layout/vList4"/>
    <dgm:cxn modelId="{953831F6-F949-EB46-8063-7AF161599276}" type="presParOf" srcId="{7953B114-4D06-9D4E-861F-64C36F4F4A09}" destId="{A88AB82E-4C7D-644E-BE11-E1DEB7A14765}" srcOrd="1" destOrd="0" presId="urn:microsoft.com/office/officeart/2005/8/layout/vList4"/>
    <dgm:cxn modelId="{BC7BA43D-AB0F-6F47-8DCC-ECD07C4A10E6}" type="presParOf" srcId="{7953B114-4D06-9D4E-861F-64C36F4F4A09}" destId="{612D1D1D-E336-FE44-9D68-3C0B76741C64}" srcOrd="2" destOrd="0" presId="urn:microsoft.com/office/officeart/2005/8/layout/vList4"/>
    <dgm:cxn modelId="{FE7D716B-5CAE-C844-8255-A0383905AAA5}" type="presParOf" srcId="{612D1D1D-E336-FE44-9D68-3C0B76741C64}" destId="{1C9FA21F-1575-BE49-A1B6-340424BA1018}" srcOrd="0" destOrd="0" presId="urn:microsoft.com/office/officeart/2005/8/layout/vList4"/>
    <dgm:cxn modelId="{A42C52CC-263B-244B-AACD-91753D645ACD}" type="presParOf" srcId="{612D1D1D-E336-FE44-9D68-3C0B76741C64}" destId="{7124C553-899D-944C-8A92-430E66D1284C}" srcOrd="1" destOrd="0" presId="urn:microsoft.com/office/officeart/2005/8/layout/vList4"/>
    <dgm:cxn modelId="{39F93AD0-E67F-D048-AB23-48F82166A64C}" type="presParOf" srcId="{612D1D1D-E336-FE44-9D68-3C0B76741C64}" destId="{B9553FCD-6749-554A-AC42-A22E41E56FD1}" srcOrd="2" destOrd="0" presId="urn:microsoft.com/office/officeart/2005/8/layout/vList4"/>
    <dgm:cxn modelId="{61A3B7FB-B894-0C44-A5DE-7ED2AAAE66FC}" type="presParOf" srcId="{7953B114-4D06-9D4E-861F-64C36F4F4A09}" destId="{24E1EA1D-87F9-F94C-8086-CF13C872FCF6}" srcOrd="3" destOrd="0" presId="urn:microsoft.com/office/officeart/2005/8/layout/vList4"/>
    <dgm:cxn modelId="{54948BD6-8C26-284C-A159-9727BF70F23E}" type="presParOf" srcId="{7953B114-4D06-9D4E-861F-64C36F4F4A09}" destId="{6195F98B-0D97-EB48-95C3-3ED9DF00537D}" srcOrd="4" destOrd="0" presId="urn:microsoft.com/office/officeart/2005/8/layout/vList4"/>
    <dgm:cxn modelId="{7B48D806-1600-7F47-9060-C0EB90B218E4}" type="presParOf" srcId="{6195F98B-0D97-EB48-95C3-3ED9DF00537D}" destId="{17B77793-9C0B-4445-AD0A-D3CB41FCC66D}" srcOrd="0" destOrd="0" presId="urn:microsoft.com/office/officeart/2005/8/layout/vList4"/>
    <dgm:cxn modelId="{754D0358-B19A-1444-B626-9EE457FD2FC1}" type="presParOf" srcId="{6195F98B-0D97-EB48-95C3-3ED9DF00537D}" destId="{85C18FFB-A565-AA4B-8AFA-7F90B6AE8228}" srcOrd="1" destOrd="0" presId="urn:microsoft.com/office/officeart/2005/8/layout/vList4"/>
    <dgm:cxn modelId="{A580C766-97BF-334B-9051-A183645EDE95}" type="presParOf" srcId="{6195F98B-0D97-EB48-95C3-3ED9DF00537D}" destId="{9724F129-9A7B-FC4D-A9C7-24C6BC74CB03}" srcOrd="2" destOrd="0" presId="urn:microsoft.com/office/officeart/2005/8/layout/vList4"/>
    <dgm:cxn modelId="{C312209D-D5CB-164D-8289-01B102C73A30}" type="presParOf" srcId="{7953B114-4D06-9D4E-861F-64C36F4F4A09}" destId="{E5A367DC-6546-C441-9543-78C26AEF5810}" srcOrd="5" destOrd="0" presId="urn:microsoft.com/office/officeart/2005/8/layout/vList4"/>
    <dgm:cxn modelId="{8311F1A5-B306-F04F-A1CD-167046DC4E7D}" type="presParOf" srcId="{7953B114-4D06-9D4E-861F-64C36F4F4A09}" destId="{EE2BC1E9-6907-1F41-8E45-2A2B5F440326}" srcOrd="6" destOrd="0" presId="urn:microsoft.com/office/officeart/2005/8/layout/vList4"/>
    <dgm:cxn modelId="{31CAF88A-88F6-F14D-BD6A-4AEC4E185C7A}" type="presParOf" srcId="{EE2BC1E9-6907-1F41-8E45-2A2B5F440326}" destId="{E68442A2-91DF-BE42-B328-A9A77BB1E329}" srcOrd="0" destOrd="0" presId="urn:microsoft.com/office/officeart/2005/8/layout/vList4"/>
    <dgm:cxn modelId="{643C88E9-DB0F-3446-AF65-207F75542ACA}" type="presParOf" srcId="{EE2BC1E9-6907-1F41-8E45-2A2B5F440326}" destId="{2D865FF3-E07E-0F4A-A4B0-7ED1D59E441F}" srcOrd="1" destOrd="0" presId="urn:microsoft.com/office/officeart/2005/8/layout/vList4"/>
    <dgm:cxn modelId="{92AC85FD-73CB-CA46-995A-27B89E6EF95E}" type="presParOf" srcId="{EE2BC1E9-6907-1F41-8E45-2A2B5F440326}" destId="{88E937D3-E5B4-1C42-BDFB-A8AAC865645F}" srcOrd="2" destOrd="0" presId="urn:microsoft.com/office/officeart/2005/8/layout/vList4"/>
  </dgm:cxnLst>
  <dgm:bg>
    <a:noFill/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CBD5E3-9617-8043-A45D-1A8AA3FD7DD1}" type="doc">
      <dgm:prSet loTypeId="urn:microsoft.com/office/officeart/2005/8/layout/hList1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811E62BC-2C0A-2943-9E50-B061A3FF5941}">
      <dgm:prSet phldrT="[Text]" custT="1"/>
      <dgm:spPr>
        <a:ln>
          <a:noFill/>
        </a:ln>
      </dgm:spPr>
      <dgm:t>
        <a:bodyPr tIns="182880" bIns="0" anchor="b" anchorCtr="1"/>
        <a:lstStyle/>
        <a:p>
          <a:pPr>
            <a:lnSpc>
              <a:spcPts val="2860"/>
            </a:lnSpc>
            <a:spcAft>
              <a:spcPts val="0"/>
            </a:spcAft>
          </a:pPr>
          <a:r>
            <a:rPr lang="en-US" sz="2800" b="1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Why does uncertainty calibration matter?</a:t>
          </a:r>
        </a:p>
      </dgm:t>
    </dgm:pt>
    <dgm:pt modelId="{26D3B569-B500-C545-A5A3-80FB2D9E7C24}" type="parTrans" cxnId="{F5B79954-EBF7-9B46-8333-C7E73091A195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3C73E3EF-4AC7-774D-8E41-A40A34823F37}" type="sibTrans" cxnId="{F5B79954-EBF7-9B46-8333-C7E73091A195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1206D629-D2B2-1F4D-A425-1B530C2E4CE0}">
      <dgm:prSet phldrT="[Text]"/>
      <dgm:spPr/>
      <dgm:t>
        <a:bodyPr anchor="ctr" anchorCtr="1"/>
        <a:lstStyle/>
        <a:p>
          <a:pPr>
            <a:lnSpc>
              <a:spcPts val="2540"/>
            </a:lnSpc>
            <a:spcAft>
              <a:spcPts val="1200"/>
            </a:spcAft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If ML models are well-calibrated, then we can use predicted uncertainty as a proxy for absolute error</a:t>
          </a:r>
        </a:p>
      </dgm:t>
    </dgm:pt>
    <dgm:pt modelId="{187C423D-EAA9-1E48-8808-B727E25C3A29}" type="parTrans" cxnId="{03C7C663-907B-4548-9DB4-05A3129356D3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72A1CB3B-F824-D841-ACD0-17DEEB703E72}" type="sibTrans" cxnId="{03C7C663-907B-4548-9DB4-05A3129356D3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01A154C9-B7E6-8544-8E6A-075A89D38D4E}">
      <dgm:prSet phldrT="[Text]"/>
      <dgm:spPr/>
      <dgm:t>
        <a:bodyPr anchor="ctr" anchorCtr="1"/>
        <a:lstStyle/>
        <a:p>
          <a:pPr>
            <a:lnSpc>
              <a:spcPts val="2540"/>
            </a:lnSpc>
            <a:spcAft>
              <a:spcPts val="1200"/>
            </a:spcAft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Users can also specify thresholds of acceptable uncertainty as quality-control constraints for downstream applications</a:t>
          </a:r>
        </a:p>
      </dgm:t>
    </dgm:pt>
    <dgm:pt modelId="{AEBBB8F0-7ED2-1A49-BAC3-42165E28CC09}" type="parTrans" cxnId="{74233CAC-EE7E-D545-86C1-4FE120D4610B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4F884250-C144-8743-BC5E-E1D19BEACAC9}" type="sibTrans" cxnId="{74233CAC-EE7E-D545-86C1-4FE120D4610B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B74E8A14-DC35-1948-8D39-84EAD19E54EA}">
      <dgm:prSet phldrT="[Text]"/>
      <dgm:spPr/>
      <dgm:t>
        <a:bodyPr anchor="ctr" anchorCtr="1"/>
        <a:lstStyle/>
        <a:p>
          <a:pPr>
            <a:lnSpc>
              <a:spcPts val="2540"/>
            </a:lnSpc>
            <a:spcAft>
              <a:spcPts val="1200"/>
            </a:spcAft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Uncertainty can also be used to assess predictability of different microphysical regimes for a given set of input features</a:t>
          </a:r>
        </a:p>
      </dgm:t>
    </dgm:pt>
    <dgm:pt modelId="{23D02474-ACC4-B442-8E61-F0010611854B}" type="parTrans" cxnId="{3536E686-9D8D-5946-ABE1-1C8CEF8D78EE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FF118F2B-F046-344C-8085-A9A29B1AC59B}" type="sibTrans" cxnId="{3536E686-9D8D-5946-ABE1-1C8CEF8D78EE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7FDB8004-51EF-0F4F-802A-145A0110A34B}">
      <dgm:prSet phldrT="[Text]"/>
      <dgm:spPr/>
      <dgm:t>
        <a:bodyPr anchor="ctr" anchorCtr="1"/>
        <a:lstStyle/>
        <a:p>
          <a:pPr>
            <a:lnSpc>
              <a:spcPts val="2540"/>
            </a:lnSpc>
            <a:spcAft>
              <a:spcPts val="1200"/>
            </a:spcAft>
          </a:pPr>
          <a:r>
            <a:rPr lang="en-US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Ex: data assimilation, real-time viewing, precipitation retrievals, etc.</a:t>
          </a:r>
        </a:p>
      </dgm:t>
    </dgm:pt>
    <dgm:pt modelId="{B8F23FED-6313-8943-80A9-FAA7791AC665}" type="parTrans" cxnId="{C3CA26B1-C1FB-884A-8004-9B3DF28FDCDD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D31AE1D3-99FF-8746-996F-F7BCAD3F7AA6}" type="sibTrans" cxnId="{C3CA26B1-C1FB-884A-8004-9B3DF28FDCDD}">
      <dgm:prSet/>
      <dgm:spPr/>
      <dgm:t>
        <a:bodyPr/>
        <a:lstStyle/>
        <a:p>
          <a:endParaRPr lang="en-US" b="0" i="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gm:t>
    </dgm:pt>
    <dgm:pt modelId="{5AB5876E-5904-AF4D-88C3-B62A683288EF}" type="pres">
      <dgm:prSet presAssocID="{D8CBD5E3-9617-8043-A45D-1A8AA3FD7DD1}" presName="Name0" presStyleCnt="0">
        <dgm:presLayoutVars>
          <dgm:dir/>
          <dgm:animLvl val="lvl"/>
          <dgm:resizeHandles val="exact"/>
        </dgm:presLayoutVars>
      </dgm:prSet>
      <dgm:spPr/>
    </dgm:pt>
    <dgm:pt modelId="{3E005C36-FEFA-4C40-A2B0-82207141DFAB}" type="pres">
      <dgm:prSet presAssocID="{811E62BC-2C0A-2943-9E50-B061A3FF5941}" presName="composite" presStyleCnt="0"/>
      <dgm:spPr/>
    </dgm:pt>
    <dgm:pt modelId="{CF0C50BC-AC0A-2844-89D0-4AB968458949}" type="pres">
      <dgm:prSet presAssocID="{811E62BC-2C0A-2943-9E50-B061A3FF5941}" presName="parTx" presStyleLbl="alignNode1" presStyleIdx="0" presStyleCnt="1" custScaleY="100129" custLinFactNeighborX="0" custLinFactNeighborY="-8803">
        <dgm:presLayoutVars>
          <dgm:chMax val="0"/>
          <dgm:chPref val="0"/>
          <dgm:bulletEnabled val="1"/>
        </dgm:presLayoutVars>
      </dgm:prSet>
      <dgm:spPr/>
    </dgm:pt>
    <dgm:pt modelId="{2C5DE076-939B-D040-95F3-EE4B973F87B4}" type="pres">
      <dgm:prSet presAssocID="{811E62BC-2C0A-2943-9E50-B061A3FF5941}" presName="desTx" presStyleLbl="alignAccFollowNode1" presStyleIdx="0" presStyleCnt="1" custScaleY="105725" custLinFactNeighborY="869">
        <dgm:presLayoutVars>
          <dgm:bulletEnabled val="1"/>
        </dgm:presLayoutVars>
      </dgm:prSet>
      <dgm:spPr/>
    </dgm:pt>
  </dgm:ptLst>
  <dgm:cxnLst>
    <dgm:cxn modelId="{58C16C03-589C-F14D-9297-6D609F92499F}" type="presOf" srcId="{811E62BC-2C0A-2943-9E50-B061A3FF5941}" destId="{CF0C50BC-AC0A-2844-89D0-4AB968458949}" srcOrd="0" destOrd="0" presId="urn:microsoft.com/office/officeart/2005/8/layout/hList1"/>
    <dgm:cxn modelId="{5B4FFE21-DAED-3545-B6EE-5B37D2B96D3C}" type="presOf" srcId="{01A154C9-B7E6-8544-8E6A-075A89D38D4E}" destId="{2C5DE076-939B-D040-95F3-EE4B973F87B4}" srcOrd="0" destOrd="1" presId="urn:microsoft.com/office/officeart/2005/8/layout/hList1"/>
    <dgm:cxn modelId="{A8783438-F1CC-9B40-B3FD-E2670D007370}" type="presOf" srcId="{D8CBD5E3-9617-8043-A45D-1A8AA3FD7DD1}" destId="{5AB5876E-5904-AF4D-88C3-B62A683288EF}" srcOrd="0" destOrd="0" presId="urn:microsoft.com/office/officeart/2005/8/layout/hList1"/>
    <dgm:cxn modelId="{F5B79954-EBF7-9B46-8333-C7E73091A195}" srcId="{D8CBD5E3-9617-8043-A45D-1A8AA3FD7DD1}" destId="{811E62BC-2C0A-2943-9E50-B061A3FF5941}" srcOrd="0" destOrd="0" parTransId="{26D3B569-B500-C545-A5A3-80FB2D9E7C24}" sibTransId="{3C73E3EF-4AC7-774D-8E41-A40A34823F37}"/>
    <dgm:cxn modelId="{E8523261-FE87-9349-8A7B-FB800AE9A15B}" type="presOf" srcId="{7FDB8004-51EF-0F4F-802A-145A0110A34B}" destId="{2C5DE076-939B-D040-95F3-EE4B973F87B4}" srcOrd="0" destOrd="2" presId="urn:microsoft.com/office/officeart/2005/8/layout/hList1"/>
    <dgm:cxn modelId="{03C7C663-907B-4548-9DB4-05A3129356D3}" srcId="{811E62BC-2C0A-2943-9E50-B061A3FF5941}" destId="{1206D629-D2B2-1F4D-A425-1B530C2E4CE0}" srcOrd="0" destOrd="0" parTransId="{187C423D-EAA9-1E48-8808-B727E25C3A29}" sibTransId="{72A1CB3B-F824-D841-ACD0-17DEEB703E72}"/>
    <dgm:cxn modelId="{3536E686-9D8D-5946-ABE1-1C8CEF8D78EE}" srcId="{811E62BC-2C0A-2943-9E50-B061A3FF5941}" destId="{B74E8A14-DC35-1948-8D39-84EAD19E54EA}" srcOrd="2" destOrd="0" parTransId="{23D02474-ACC4-B442-8E61-F0010611854B}" sibTransId="{FF118F2B-F046-344C-8085-A9A29B1AC59B}"/>
    <dgm:cxn modelId="{74233CAC-EE7E-D545-86C1-4FE120D4610B}" srcId="{811E62BC-2C0A-2943-9E50-B061A3FF5941}" destId="{01A154C9-B7E6-8544-8E6A-075A89D38D4E}" srcOrd="1" destOrd="0" parTransId="{AEBBB8F0-7ED2-1A49-BAC3-42165E28CC09}" sibTransId="{4F884250-C144-8743-BC5E-E1D19BEACAC9}"/>
    <dgm:cxn modelId="{C3CA26B1-C1FB-884A-8004-9B3DF28FDCDD}" srcId="{01A154C9-B7E6-8544-8E6A-075A89D38D4E}" destId="{7FDB8004-51EF-0F4F-802A-145A0110A34B}" srcOrd="0" destOrd="0" parTransId="{B8F23FED-6313-8943-80A9-FAA7791AC665}" sibTransId="{D31AE1D3-99FF-8746-996F-F7BCAD3F7AA6}"/>
    <dgm:cxn modelId="{EA920BC3-1B29-4641-BA86-25C2D77C29E1}" type="presOf" srcId="{1206D629-D2B2-1F4D-A425-1B530C2E4CE0}" destId="{2C5DE076-939B-D040-95F3-EE4B973F87B4}" srcOrd="0" destOrd="0" presId="urn:microsoft.com/office/officeart/2005/8/layout/hList1"/>
    <dgm:cxn modelId="{70EADADA-130A-3E42-829B-0FDE112618CD}" type="presOf" srcId="{B74E8A14-DC35-1948-8D39-84EAD19E54EA}" destId="{2C5DE076-939B-D040-95F3-EE4B973F87B4}" srcOrd="0" destOrd="3" presId="urn:microsoft.com/office/officeart/2005/8/layout/hList1"/>
    <dgm:cxn modelId="{5BBDA4A4-9B17-9248-AA30-0F305D458EEA}" type="presParOf" srcId="{5AB5876E-5904-AF4D-88C3-B62A683288EF}" destId="{3E005C36-FEFA-4C40-A2B0-82207141DFAB}" srcOrd="0" destOrd="0" presId="urn:microsoft.com/office/officeart/2005/8/layout/hList1"/>
    <dgm:cxn modelId="{E325ED6B-9940-4741-89D8-B2092C2BB57E}" type="presParOf" srcId="{3E005C36-FEFA-4C40-A2B0-82207141DFAB}" destId="{CF0C50BC-AC0A-2844-89D0-4AB968458949}" srcOrd="0" destOrd="0" presId="urn:microsoft.com/office/officeart/2005/8/layout/hList1"/>
    <dgm:cxn modelId="{38668FBF-60BD-E648-8A9E-120FF49E1E41}" type="presParOf" srcId="{3E005C36-FEFA-4C40-A2B0-82207141DFAB}" destId="{2C5DE076-939B-D040-95F3-EE4B973F87B4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CBD5E3-9617-8043-A45D-1A8AA3FD7DD1}" type="doc">
      <dgm:prSet loTypeId="urn:microsoft.com/office/officeart/2005/8/layout/hList1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11E62BC-2C0A-2943-9E50-B061A3FF5941}">
      <dgm:prSet phldrT="[Text]" custT="1"/>
      <dgm:spPr/>
      <dgm:t>
        <a:bodyPr anchor="b"/>
        <a:lstStyle/>
        <a:p>
          <a:pPr>
            <a:lnSpc>
              <a:spcPts val="3060"/>
            </a:lnSpc>
            <a:spcAft>
              <a:spcPts val="0"/>
            </a:spcAft>
          </a:pPr>
          <a:r>
            <a:rPr lang="en-US" sz="2800" b="1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Ongoing work-in-progress</a:t>
          </a:r>
        </a:p>
      </dgm:t>
    </dgm:pt>
    <dgm:pt modelId="{26D3B569-B500-C545-A5A3-80FB2D9E7C24}" type="parTrans" cxnId="{F5B79954-EBF7-9B46-8333-C7E73091A195}">
      <dgm:prSet/>
      <dgm:spPr/>
      <dgm:t>
        <a:bodyPr/>
        <a:lstStyle/>
        <a:p>
          <a:endParaRPr lang="en-US"/>
        </a:p>
      </dgm:t>
    </dgm:pt>
    <dgm:pt modelId="{3C73E3EF-4AC7-774D-8E41-A40A34823F37}" type="sibTrans" cxnId="{F5B79954-EBF7-9B46-8333-C7E73091A195}">
      <dgm:prSet/>
      <dgm:spPr/>
      <dgm:t>
        <a:bodyPr/>
        <a:lstStyle/>
        <a:p>
          <a:endParaRPr lang="en-US"/>
        </a:p>
      </dgm:t>
    </dgm:pt>
    <dgm:pt modelId="{1206D629-D2B2-1F4D-A425-1B530C2E4CE0}">
      <dgm:prSet phldrT="[Text]" custT="1"/>
      <dgm:spPr/>
      <dgm:t>
        <a:bodyPr bIns="0" anchor="ctr"/>
        <a:lstStyle/>
        <a:p>
          <a:pPr>
            <a:lnSpc>
              <a:spcPts val="2280"/>
            </a:lnSpc>
            <a:spcAft>
              <a:spcPts val="1200"/>
            </a:spcAft>
          </a:pPr>
          <a:r>
            <a:rPr lang="en-US" sz="21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Uncertainty can be decomposed into aleatoric and epistemic components</a:t>
          </a:r>
        </a:p>
      </dgm:t>
    </dgm:pt>
    <dgm:pt modelId="{187C423D-EAA9-1E48-8808-B727E25C3A29}" type="parTrans" cxnId="{03C7C663-907B-4548-9DB4-05A3129356D3}">
      <dgm:prSet/>
      <dgm:spPr/>
      <dgm:t>
        <a:bodyPr/>
        <a:lstStyle/>
        <a:p>
          <a:endParaRPr lang="en-US"/>
        </a:p>
      </dgm:t>
    </dgm:pt>
    <dgm:pt modelId="{72A1CB3B-F824-D841-ACD0-17DEEB703E72}" type="sibTrans" cxnId="{03C7C663-907B-4548-9DB4-05A3129356D3}">
      <dgm:prSet/>
      <dgm:spPr/>
      <dgm:t>
        <a:bodyPr/>
        <a:lstStyle/>
        <a:p>
          <a:endParaRPr lang="en-US"/>
        </a:p>
      </dgm:t>
    </dgm:pt>
    <dgm:pt modelId="{080350C6-B3CA-0B4C-B910-DD5869083805}">
      <dgm:prSet phldrT="[Text]" custT="1"/>
      <dgm:spPr/>
      <dgm:t>
        <a:bodyPr bIns="0" anchor="ctr"/>
        <a:lstStyle/>
        <a:p>
          <a:pPr>
            <a:lnSpc>
              <a:spcPts val="2280"/>
            </a:lnSpc>
            <a:spcAft>
              <a:spcPts val="1200"/>
            </a:spcAft>
          </a:pPr>
          <a:r>
            <a:rPr lang="en-US" sz="2100" b="1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Aleatoric = irreducible</a:t>
          </a:r>
          <a:r>
            <a:rPr lang="en-US" sz="21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 uncertainty for the same input features</a:t>
          </a:r>
        </a:p>
      </dgm:t>
    </dgm:pt>
    <dgm:pt modelId="{EA0B5EA0-1BDB-FE46-A302-0F807CC6627A}" type="parTrans" cxnId="{F1C12E7F-40A5-4643-A7FB-D2963F8095F4}">
      <dgm:prSet/>
      <dgm:spPr/>
      <dgm:t>
        <a:bodyPr/>
        <a:lstStyle/>
        <a:p>
          <a:endParaRPr lang="en-US"/>
        </a:p>
      </dgm:t>
    </dgm:pt>
    <dgm:pt modelId="{F2C7951A-3642-7D46-B67E-6DDC5173369B}" type="sibTrans" cxnId="{F1C12E7F-40A5-4643-A7FB-D2963F8095F4}">
      <dgm:prSet/>
      <dgm:spPr/>
      <dgm:t>
        <a:bodyPr/>
        <a:lstStyle/>
        <a:p>
          <a:endParaRPr lang="en-US"/>
        </a:p>
      </dgm:t>
    </dgm:pt>
    <dgm:pt modelId="{73B4F293-4E64-FD4B-BCD0-D2F18C9B91D1}">
      <dgm:prSet phldrT="[Text]" custT="1"/>
      <dgm:spPr/>
      <dgm:t>
        <a:bodyPr bIns="0" anchor="ctr"/>
        <a:lstStyle/>
        <a:p>
          <a:pPr>
            <a:lnSpc>
              <a:spcPts val="2280"/>
            </a:lnSpc>
            <a:spcAft>
              <a:spcPts val="1200"/>
            </a:spcAft>
          </a:pPr>
          <a:r>
            <a:rPr lang="en-US" sz="2100" b="1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Epistemic = reducible </a:t>
          </a:r>
          <a:r>
            <a:rPr lang="en-US" sz="21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uncertainty for the same input features</a:t>
          </a:r>
        </a:p>
      </dgm:t>
    </dgm:pt>
    <dgm:pt modelId="{735578B3-0E6C-ED48-B5E7-AF219DA36E36}" type="parTrans" cxnId="{3D4F846E-8C74-AB48-A215-D90240B12F0E}">
      <dgm:prSet/>
      <dgm:spPr/>
      <dgm:t>
        <a:bodyPr/>
        <a:lstStyle/>
        <a:p>
          <a:endParaRPr lang="en-US"/>
        </a:p>
      </dgm:t>
    </dgm:pt>
    <dgm:pt modelId="{612237CF-31D4-B147-9936-6F997BCE7D88}" type="sibTrans" cxnId="{3D4F846E-8C74-AB48-A215-D90240B12F0E}">
      <dgm:prSet/>
      <dgm:spPr/>
      <dgm:t>
        <a:bodyPr/>
        <a:lstStyle/>
        <a:p>
          <a:endParaRPr lang="en-US"/>
        </a:p>
      </dgm:t>
    </dgm:pt>
    <dgm:pt modelId="{DDCB61E6-85B3-F942-A151-BE867C96D5AD}">
      <dgm:prSet phldrT="[Text]" custT="1"/>
      <dgm:spPr/>
      <dgm:t>
        <a:bodyPr bIns="0" anchor="ctr"/>
        <a:lstStyle/>
        <a:p>
          <a:pPr>
            <a:lnSpc>
              <a:spcPts val="2280"/>
            </a:lnSpc>
            <a:spcAft>
              <a:spcPts val="1200"/>
            </a:spcAft>
          </a:pPr>
          <a:r>
            <a:rPr lang="en-US" sz="2100" b="1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Knowledge of uncertainty decomposition allows for (1) curating smaller training datasets that contain only high-value information, and (2) knowing when you have enough training data</a:t>
          </a:r>
        </a:p>
      </dgm:t>
    </dgm:pt>
    <dgm:pt modelId="{08D4EE1D-417A-5749-B4C5-413D8BF27BD8}" type="parTrans" cxnId="{D4932544-3F46-C44F-90D9-459A8E8243C1}">
      <dgm:prSet/>
      <dgm:spPr/>
      <dgm:t>
        <a:bodyPr/>
        <a:lstStyle/>
        <a:p>
          <a:endParaRPr lang="en-US"/>
        </a:p>
      </dgm:t>
    </dgm:pt>
    <dgm:pt modelId="{8AEFED92-F915-3849-8626-4A0EFAC76B84}" type="sibTrans" cxnId="{D4932544-3F46-C44F-90D9-459A8E8243C1}">
      <dgm:prSet/>
      <dgm:spPr/>
      <dgm:t>
        <a:bodyPr/>
        <a:lstStyle/>
        <a:p>
          <a:endParaRPr lang="en-US"/>
        </a:p>
      </dgm:t>
    </dgm:pt>
    <dgm:pt modelId="{5FEC554F-6D43-F748-ADB6-EC4C8B632346}">
      <dgm:prSet phldrT="[Text]" custT="1"/>
      <dgm:spPr/>
      <dgm:t>
        <a:bodyPr bIns="0" anchor="ctr"/>
        <a:lstStyle/>
        <a:p>
          <a:pPr>
            <a:lnSpc>
              <a:spcPts val="2280"/>
            </a:lnSpc>
            <a:spcAft>
              <a:spcPts val="1200"/>
            </a:spcAft>
          </a:pPr>
          <a:r>
            <a:rPr lang="en-US" sz="21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We are in the process of developing active learning models that train on data with high epistemic uncertainty</a:t>
          </a:r>
        </a:p>
      </dgm:t>
    </dgm:pt>
    <dgm:pt modelId="{9A23E4CF-4C6E-0941-AEF2-BCDD484E321C}" type="parTrans" cxnId="{B34DFCB4-0E1A-F14B-A38A-D3192EF9AF5A}">
      <dgm:prSet/>
      <dgm:spPr/>
      <dgm:t>
        <a:bodyPr/>
        <a:lstStyle/>
        <a:p>
          <a:endParaRPr lang="en-US"/>
        </a:p>
      </dgm:t>
    </dgm:pt>
    <dgm:pt modelId="{2BE4F6F3-6AE5-2449-9807-1420F8507FC4}" type="sibTrans" cxnId="{B34DFCB4-0E1A-F14B-A38A-D3192EF9AF5A}">
      <dgm:prSet/>
      <dgm:spPr/>
      <dgm:t>
        <a:bodyPr/>
        <a:lstStyle/>
        <a:p>
          <a:endParaRPr lang="en-US"/>
        </a:p>
      </dgm:t>
    </dgm:pt>
    <dgm:pt modelId="{5F366E6F-7F04-CD45-B10F-7F8D350A6F9A}">
      <dgm:prSet phldrT="[Text]" custT="1"/>
      <dgm:spPr/>
      <dgm:t>
        <a:bodyPr bIns="0" anchor="ctr"/>
        <a:lstStyle/>
        <a:p>
          <a:pPr>
            <a:lnSpc>
              <a:spcPts val="2280"/>
            </a:lnSpc>
            <a:spcAft>
              <a:spcPts val="1200"/>
            </a:spcAft>
          </a:pPr>
          <a:r>
            <a:rPr lang="en-US" sz="2100" b="0" i="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Preliminary results indicate that we have not yet reached the highest possible skill in 89 GHz (H) TBs for Hurricane Teddy (2020)</a:t>
          </a:r>
        </a:p>
      </dgm:t>
    </dgm:pt>
    <dgm:pt modelId="{4369578E-3526-5140-81F7-15716FE9CDEC}" type="parTrans" cxnId="{4A596ED6-4069-3C47-B782-3F3424A10D6E}">
      <dgm:prSet/>
      <dgm:spPr/>
      <dgm:t>
        <a:bodyPr/>
        <a:lstStyle/>
        <a:p>
          <a:endParaRPr lang="en-US"/>
        </a:p>
      </dgm:t>
    </dgm:pt>
    <dgm:pt modelId="{CCAF21C7-CB05-2E4A-8E51-A96FE265F0AB}" type="sibTrans" cxnId="{4A596ED6-4069-3C47-B782-3F3424A10D6E}">
      <dgm:prSet/>
      <dgm:spPr/>
      <dgm:t>
        <a:bodyPr/>
        <a:lstStyle/>
        <a:p>
          <a:endParaRPr lang="en-US"/>
        </a:p>
      </dgm:t>
    </dgm:pt>
    <dgm:pt modelId="{5AB5876E-5904-AF4D-88C3-B62A683288EF}" type="pres">
      <dgm:prSet presAssocID="{D8CBD5E3-9617-8043-A45D-1A8AA3FD7DD1}" presName="Name0" presStyleCnt="0">
        <dgm:presLayoutVars>
          <dgm:dir/>
          <dgm:animLvl val="lvl"/>
          <dgm:resizeHandles val="exact"/>
        </dgm:presLayoutVars>
      </dgm:prSet>
      <dgm:spPr/>
    </dgm:pt>
    <dgm:pt modelId="{3E005C36-FEFA-4C40-A2B0-82207141DFAB}" type="pres">
      <dgm:prSet presAssocID="{811E62BC-2C0A-2943-9E50-B061A3FF5941}" presName="composite" presStyleCnt="0"/>
      <dgm:spPr/>
    </dgm:pt>
    <dgm:pt modelId="{CF0C50BC-AC0A-2844-89D0-4AB968458949}" type="pres">
      <dgm:prSet presAssocID="{811E62BC-2C0A-2943-9E50-B061A3FF5941}" presName="parTx" presStyleLbl="alignNode1" presStyleIdx="0" presStyleCnt="1" custScaleY="99672" custLinFactNeighborX="431" custLinFactNeighborY="-39092">
        <dgm:presLayoutVars>
          <dgm:chMax val="0"/>
          <dgm:chPref val="0"/>
          <dgm:bulletEnabled val="1"/>
        </dgm:presLayoutVars>
      </dgm:prSet>
      <dgm:spPr/>
    </dgm:pt>
    <dgm:pt modelId="{2C5DE076-939B-D040-95F3-EE4B973F87B4}" type="pres">
      <dgm:prSet presAssocID="{811E62BC-2C0A-2943-9E50-B061A3FF5941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58C16C03-589C-F14D-9297-6D609F92499F}" type="presOf" srcId="{811E62BC-2C0A-2943-9E50-B061A3FF5941}" destId="{CF0C50BC-AC0A-2844-89D0-4AB968458949}" srcOrd="0" destOrd="0" presId="urn:microsoft.com/office/officeart/2005/8/layout/hList1"/>
    <dgm:cxn modelId="{A7B5B627-30E5-B844-8ED9-14FADE1427CD}" type="presOf" srcId="{5F366E6F-7F04-CD45-B10F-7F8D350A6F9A}" destId="{2C5DE076-939B-D040-95F3-EE4B973F87B4}" srcOrd="0" destOrd="5" presId="urn:microsoft.com/office/officeart/2005/8/layout/hList1"/>
    <dgm:cxn modelId="{C3906633-FC2D-3C4A-A124-4E58C2DCCA4A}" type="presOf" srcId="{DDCB61E6-85B3-F942-A151-BE867C96D5AD}" destId="{2C5DE076-939B-D040-95F3-EE4B973F87B4}" srcOrd="0" destOrd="3" presId="urn:microsoft.com/office/officeart/2005/8/layout/hList1"/>
    <dgm:cxn modelId="{A8783438-F1CC-9B40-B3FD-E2670D007370}" type="presOf" srcId="{D8CBD5E3-9617-8043-A45D-1A8AA3FD7DD1}" destId="{5AB5876E-5904-AF4D-88C3-B62A683288EF}" srcOrd="0" destOrd="0" presId="urn:microsoft.com/office/officeart/2005/8/layout/hList1"/>
    <dgm:cxn modelId="{D4932544-3F46-C44F-90D9-459A8E8243C1}" srcId="{811E62BC-2C0A-2943-9E50-B061A3FF5941}" destId="{DDCB61E6-85B3-F942-A151-BE867C96D5AD}" srcOrd="1" destOrd="0" parTransId="{08D4EE1D-417A-5749-B4C5-413D8BF27BD8}" sibTransId="{8AEFED92-F915-3849-8626-4A0EFAC76B84}"/>
    <dgm:cxn modelId="{F5B79954-EBF7-9B46-8333-C7E73091A195}" srcId="{D8CBD5E3-9617-8043-A45D-1A8AA3FD7DD1}" destId="{811E62BC-2C0A-2943-9E50-B061A3FF5941}" srcOrd="0" destOrd="0" parTransId="{26D3B569-B500-C545-A5A3-80FB2D9E7C24}" sibTransId="{3C73E3EF-4AC7-774D-8E41-A40A34823F37}"/>
    <dgm:cxn modelId="{03C7C663-907B-4548-9DB4-05A3129356D3}" srcId="{811E62BC-2C0A-2943-9E50-B061A3FF5941}" destId="{1206D629-D2B2-1F4D-A425-1B530C2E4CE0}" srcOrd="0" destOrd="0" parTransId="{187C423D-EAA9-1E48-8808-B727E25C3A29}" sibTransId="{72A1CB3B-F824-D841-ACD0-17DEEB703E72}"/>
    <dgm:cxn modelId="{3D4F846E-8C74-AB48-A215-D90240B12F0E}" srcId="{1206D629-D2B2-1F4D-A425-1B530C2E4CE0}" destId="{73B4F293-4E64-FD4B-BCD0-D2F18C9B91D1}" srcOrd="1" destOrd="0" parTransId="{735578B3-0E6C-ED48-B5E7-AF219DA36E36}" sibTransId="{612237CF-31D4-B147-9936-6F997BCE7D88}"/>
    <dgm:cxn modelId="{F1C12E7F-40A5-4643-A7FB-D2963F8095F4}" srcId="{1206D629-D2B2-1F4D-A425-1B530C2E4CE0}" destId="{080350C6-B3CA-0B4C-B910-DD5869083805}" srcOrd="0" destOrd="0" parTransId="{EA0B5EA0-1BDB-FE46-A302-0F807CC6627A}" sibTransId="{F2C7951A-3642-7D46-B67E-6DDC5173369B}"/>
    <dgm:cxn modelId="{E4EEEA9C-A38A-EF4C-A9AC-62F9F3DE0BF4}" type="presOf" srcId="{73B4F293-4E64-FD4B-BCD0-D2F18C9B91D1}" destId="{2C5DE076-939B-D040-95F3-EE4B973F87B4}" srcOrd="0" destOrd="2" presId="urn:microsoft.com/office/officeart/2005/8/layout/hList1"/>
    <dgm:cxn modelId="{B34DFCB4-0E1A-F14B-A38A-D3192EF9AF5A}" srcId="{811E62BC-2C0A-2943-9E50-B061A3FF5941}" destId="{5FEC554F-6D43-F748-ADB6-EC4C8B632346}" srcOrd="2" destOrd="0" parTransId="{9A23E4CF-4C6E-0941-AEF2-BCDD484E321C}" sibTransId="{2BE4F6F3-6AE5-2449-9807-1420F8507FC4}"/>
    <dgm:cxn modelId="{EFF3DFB6-CFAD-F343-9FCD-0082B395C28E}" type="presOf" srcId="{5FEC554F-6D43-F748-ADB6-EC4C8B632346}" destId="{2C5DE076-939B-D040-95F3-EE4B973F87B4}" srcOrd="0" destOrd="4" presId="urn:microsoft.com/office/officeart/2005/8/layout/hList1"/>
    <dgm:cxn modelId="{C38F63BD-528B-FC4B-8C0A-0FECCFF330A6}" type="presOf" srcId="{080350C6-B3CA-0B4C-B910-DD5869083805}" destId="{2C5DE076-939B-D040-95F3-EE4B973F87B4}" srcOrd="0" destOrd="1" presId="urn:microsoft.com/office/officeart/2005/8/layout/hList1"/>
    <dgm:cxn modelId="{EA920BC3-1B29-4641-BA86-25C2D77C29E1}" type="presOf" srcId="{1206D629-D2B2-1F4D-A425-1B530C2E4CE0}" destId="{2C5DE076-939B-D040-95F3-EE4B973F87B4}" srcOrd="0" destOrd="0" presId="urn:microsoft.com/office/officeart/2005/8/layout/hList1"/>
    <dgm:cxn modelId="{4A596ED6-4069-3C47-B782-3F3424A10D6E}" srcId="{5FEC554F-6D43-F748-ADB6-EC4C8B632346}" destId="{5F366E6F-7F04-CD45-B10F-7F8D350A6F9A}" srcOrd="0" destOrd="0" parTransId="{4369578E-3526-5140-81F7-15716FE9CDEC}" sibTransId="{CCAF21C7-CB05-2E4A-8E51-A96FE265F0AB}"/>
    <dgm:cxn modelId="{5BBDA4A4-9B17-9248-AA30-0F305D458EEA}" type="presParOf" srcId="{5AB5876E-5904-AF4D-88C3-B62A683288EF}" destId="{3E005C36-FEFA-4C40-A2B0-82207141DFAB}" srcOrd="0" destOrd="0" presId="urn:microsoft.com/office/officeart/2005/8/layout/hList1"/>
    <dgm:cxn modelId="{E325ED6B-9940-4741-89D8-B2092C2BB57E}" type="presParOf" srcId="{3E005C36-FEFA-4C40-A2B0-82207141DFAB}" destId="{CF0C50BC-AC0A-2844-89D0-4AB968458949}" srcOrd="0" destOrd="0" presId="urn:microsoft.com/office/officeart/2005/8/layout/hList1"/>
    <dgm:cxn modelId="{38668FBF-60BD-E648-8A9E-120FF49E1E41}" type="presParOf" srcId="{3E005C36-FEFA-4C40-A2B0-82207141DFAB}" destId="{2C5DE076-939B-D040-95F3-EE4B973F87B4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A6729-54C6-E94B-9B92-396FCCE2FB85}">
      <dsp:nvSpPr>
        <dsp:cNvPr id="0" name=""/>
        <dsp:cNvSpPr/>
      </dsp:nvSpPr>
      <dsp:spPr>
        <a:xfrm>
          <a:off x="5519" y="353921"/>
          <a:ext cx="2413076" cy="24658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08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Collocate matching IR patches and microwave pixels and create uniform distributions of GMI TB labels for balanced training data</a:t>
          </a:r>
        </a:p>
      </dsp:txBody>
      <dsp:txXfrm>
        <a:off x="76196" y="424598"/>
        <a:ext cx="2271722" cy="2324508"/>
      </dsp:txXfrm>
    </dsp:sp>
    <dsp:sp modelId="{4FB2FEA6-16C0-B447-A650-F3C47C883A2A}">
      <dsp:nvSpPr>
        <dsp:cNvPr id="0" name=""/>
        <dsp:cNvSpPr/>
      </dsp:nvSpPr>
      <dsp:spPr>
        <a:xfrm>
          <a:off x="2659903" y="1287631"/>
          <a:ext cx="511572" cy="598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i="0" kern="120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sp:txBody>
      <dsp:txXfrm>
        <a:off x="2659903" y="1407319"/>
        <a:ext cx="358100" cy="359066"/>
      </dsp:txXfrm>
    </dsp:sp>
    <dsp:sp modelId="{CED03641-DB84-1741-AA33-1EF5D9E39152}">
      <dsp:nvSpPr>
        <dsp:cNvPr id="0" name=""/>
        <dsp:cNvSpPr/>
      </dsp:nvSpPr>
      <dsp:spPr>
        <a:xfrm>
          <a:off x="3383825" y="353921"/>
          <a:ext cx="2413076" cy="24658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08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Train deterministic CNNs and 3 types of Bayesian models (</a:t>
          </a:r>
          <a:r>
            <a:rPr lang="en-US" sz="1800" b="0" i="0" kern="1200" dirty="0" err="1">
              <a:latin typeface="Adelle Sans Devanagari" panose="02000503000000020004" pitchFamily="2" charset="-78"/>
              <a:cs typeface="Adelle Sans Devanagari" panose="02000503000000020004" pitchFamily="2" charset="-78"/>
            </a:rPr>
            <a:t>Flipout</a:t>
          </a:r>
          <a:r>
            <a:rPr lang="en-US" sz="18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, Monte Carlo Dropout, and Reparameterization) with the ELBO loss function</a:t>
          </a:r>
        </a:p>
      </dsp:txBody>
      <dsp:txXfrm>
        <a:off x="3454502" y="424598"/>
        <a:ext cx="2271722" cy="2324508"/>
      </dsp:txXfrm>
    </dsp:sp>
    <dsp:sp modelId="{8D50E0C0-65D2-F647-8219-FBEA2C21557D}">
      <dsp:nvSpPr>
        <dsp:cNvPr id="0" name=""/>
        <dsp:cNvSpPr/>
      </dsp:nvSpPr>
      <dsp:spPr>
        <a:xfrm>
          <a:off x="6038209" y="1287631"/>
          <a:ext cx="511572" cy="598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i="0" kern="120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sp:txBody>
      <dsp:txXfrm>
        <a:off x="6038209" y="1407319"/>
        <a:ext cx="358100" cy="359066"/>
      </dsp:txXfrm>
    </dsp:sp>
    <dsp:sp modelId="{EDFD8839-DCFB-4649-8C05-070C8732E853}">
      <dsp:nvSpPr>
        <dsp:cNvPr id="0" name=""/>
        <dsp:cNvSpPr/>
      </dsp:nvSpPr>
      <dsp:spPr>
        <a:xfrm>
          <a:off x="6762132" y="353921"/>
          <a:ext cx="2413076" cy="24658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92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Output both Microwave TBs and variance at IR resolutions for each GMI channel</a:t>
          </a:r>
        </a:p>
      </dsp:txBody>
      <dsp:txXfrm>
        <a:off x="6832809" y="424598"/>
        <a:ext cx="2271722" cy="2324508"/>
      </dsp:txXfrm>
    </dsp:sp>
    <dsp:sp modelId="{B552E6DB-5620-9C4B-A8B9-15837307D926}">
      <dsp:nvSpPr>
        <dsp:cNvPr id="0" name=""/>
        <dsp:cNvSpPr/>
      </dsp:nvSpPr>
      <dsp:spPr>
        <a:xfrm>
          <a:off x="9416516" y="1287631"/>
          <a:ext cx="511572" cy="598442"/>
        </a:xfrm>
        <a:prstGeom prst="rightArrow">
          <a:avLst>
            <a:gd name="adj1" fmla="val 60000"/>
            <a:gd name="adj2" fmla="val 50000"/>
          </a:avLst>
        </a:prstGeom>
        <a:solidFill>
          <a:srgbClr val="D3AE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i="0" kern="1200">
            <a:latin typeface="Adelle Sans Devanagari" panose="02000503000000020004" pitchFamily="2" charset="-78"/>
            <a:cs typeface="Adelle Sans Devanagari" panose="02000503000000020004" pitchFamily="2" charset="-78"/>
          </a:endParaRPr>
        </a:p>
      </dsp:txBody>
      <dsp:txXfrm>
        <a:off x="9416516" y="1407319"/>
        <a:ext cx="358100" cy="359066"/>
      </dsp:txXfrm>
    </dsp:sp>
    <dsp:sp modelId="{3C91C201-4EB6-5842-BBFB-A89CD7FAE57A}">
      <dsp:nvSpPr>
        <dsp:cNvPr id="0" name=""/>
        <dsp:cNvSpPr/>
      </dsp:nvSpPr>
      <dsp:spPr>
        <a:xfrm>
          <a:off x="10140439" y="353921"/>
          <a:ext cx="2413076" cy="246586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92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(Ongoing) Decompose resulting variance into epistemic and aleatoric components</a:t>
          </a:r>
        </a:p>
      </dsp:txBody>
      <dsp:txXfrm>
        <a:off x="10211116" y="424598"/>
        <a:ext cx="2271722" cy="2324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EDA4C-04E8-B14F-AE09-826BF8DC83BE}">
      <dsp:nvSpPr>
        <dsp:cNvPr id="0" name=""/>
        <dsp:cNvSpPr/>
      </dsp:nvSpPr>
      <dsp:spPr>
        <a:xfrm>
          <a:off x="0" y="0"/>
          <a:ext cx="5798835" cy="11251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Results indicate that there are minimal differences in skill between deterministic and all 3 Bayesian model architectures</a:t>
          </a:r>
        </a:p>
      </dsp:txBody>
      <dsp:txXfrm>
        <a:off x="1272278" y="0"/>
        <a:ext cx="4526556" cy="1125113"/>
      </dsp:txXfrm>
    </dsp:sp>
    <dsp:sp modelId="{C4F5CEC6-256F-9946-8546-1C8FF9C633A1}">
      <dsp:nvSpPr>
        <dsp:cNvPr id="0" name=""/>
        <dsp:cNvSpPr/>
      </dsp:nvSpPr>
      <dsp:spPr>
        <a:xfrm>
          <a:off x="112511" y="112511"/>
          <a:ext cx="1159767" cy="9000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FA21F-1575-BE49-A1B6-340424BA1018}">
      <dsp:nvSpPr>
        <dsp:cNvPr id="0" name=""/>
        <dsp:cNvSpPr/>
      </dsp:nvSpPr>
      <dsp:spPr>
        <a:xfrm>
          <a:off x="0" y="1237624"/>
          <a:ext cx="5798835" cy="112973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ts val="182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Clear-sky TBs have higher skill than cloudy/precipitating TBs</a:t>
          </a:r>
        </a:p>
      </dsp:txBody>
      <dsp:txXfrm>
        <a:off x="1272278" y="1237624"/>
        <a:ext cx="4526556" cy="1129737"/>
      </dsp:txXfrm>
    </dsp:sp>
    <dsp:sp modelId="{7124C553-899D-944C-8A92-430E66D1284C}">
      <dsp:nvSpPr>
        <dsp:cNvPr id="0" name=""/>
        <dsp:cNvSpPr/>
      </dsp:nvSpPr>
      <dsp:spPr>
        <a:xfrm>
          <a:off x="112511" y="1352448"/>
          <a:ext cx="1159767" cy="9000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77793-9C0B-4445-AD0A-D3CB41FCC66D}">
      <dsp:nvSpPr>
        <dsp:cNvPr id="0" name=""/>
        <dsp:cNvSpPr/>
      </dsp:nvSpPr>
      <dsp:spPr>
        <a:xfrm>
          <a:off x="0" y="2479873"/>
          <a:ext cx="5798835" cy="11251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ts val="182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Vertically-polarized channels tend to have higher skill than horizontally-polarized</a:t>
          </a:r>
        </a:p>
      </dsp:txBody>
      <dsp:txXfrm>
        <a:off x="1272278" y="2479873"/>
        <a:ext cx="4526556" cy="1125113"/>
      </dsp:txXfrm>
    </dsp:sp>
    <dsp:sp modelId="{85C18FFB-A565-AA4B-8AFA-7F90B6AE8228}">
      <dsp:nvSpPr>
        <dsp:cNvPr id="0" name=""/>
        <dsp:cNvSpPr/>
      </dsp:nvSpPr>
      <dsp:spPr>
        <a:xfrm>
          <a:off x="112511" y="2592384"/>
          <a:ext cx="1159767" cy="9000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442A2-91DF-BE42-B328-A9A77BB1E329}">
      <dsp:nvSpPr>
        <dsp:cNvPr id="0" name=""/>
        <dsp:cNvSpPr/>
      </dsp:nvSpPr>
      <dsp:spPr>
        <a:xfrm>
          <a:off x="0" y="3717498"/>
          <a:ext cx="5798835" cy="11251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ts val="182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Higher frequency GMI channels associated with high atmospheric opacity and high sensitivity to water vapor (e.g. 183 GHz) have higher skill and less predicted uncertainty than others</a:t>
          </a:r>
        </a:p>
      </dsp:txBody>
      <dsp:txXfrm>
        <a:off x="1272278" y="3717498"/>
        <a:ext cx="4526556" cy="1125113"/>
      </dsp:txXfrm>
    </dsp:sp>
    <dsp:sp modelId="{2D865FF3-E07E-0F4A-A4B0-7ED1D59E441F}">
      <dsp:nvSpPr>
        <dsp:cNvPr id="0" name=""/>
        <dsp:cNvSpPr/>
      </dsp:nvSpPr>
      <dsp:spPr>
        <a:xfrm>
          <a:off x="112511" y="3830009"/>
          <a:ext cx="1159767" cy="9000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C50BC-AC0A-2844-89D0-4AB968458949}">
      <dsp:nvSpPr>
        <dsp:cNvPr id="0" name=""/>
        <dsp:cNvSpPr/>
      </dsp:nvSpPr>
      <dsp:spPr>
        <a:xfrm>
          <a:off x="0" y="77165"/>
          <a:ext cx="5568097" cy="10150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82880" rIns="199136" bIns="0" numCol="1" spcCol="1270" anchor="b" anchorCtr="1">
          <a:noAutofit/>
        </a:bodyPr>
        <a:lstStyle/>
        <a:p>
          <a:pPr marL="0" lvl="0" indent="0" algn="ctr" defTabSz="1244600">
            <a:lnSpc>
              <a:spcPts val="286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Why does uncertainty calibration matter?</a:t>
          </a:r>
        </a:p>
      </dsp:txBody>
      <dsp:txXfrm>
        <a:off x="0" y="77165"/>
        <a:ext cx="5568097" cy="1015070"/>
      </dsp:txXfrm>
    </dsp:sp>
    <dsp:sp modelId="{2C5DE076-939B-D040-95F3-EE4B973F87B4}">
      <dsp:nvSpPr>
        <dsp:cNvPr id="0" name=""/>
        <dsp:cNvSpPr/>
      </dsp:nvSpPr>
      <dsp:spPr>
        <a:xfrm>
          <a:off x="0" y="1090377"/>
          <a:ext cx="5568097" cy="4796806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ctr" anchorCtr="1">
          <a:noAutofit/>
        </a:bodyPr>
        <a:lstStyle/>
        <a:p>
          <a:pPr marL="228600" lvl="1" indent="-228600" algn="l" defTabSz="933450">
            <a:lnSpc>
              <a:spcPts val="254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If ML models are well-calibrated, then we can use predicted uncertainty as a proxy for absolute error</a:t>
          </a:r>
        </a:p>
        <a:p>
          <a:pPr marL="228600" lvl="1" indent="-228600" algn="l" defTabSz="933450">
            <a:lnSpc>
              <a:spcPts val="254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Users can also specify thresholds of acceptable uncertainty as quality-control constraints for downstream applications</a:t>
          </a:r>
        </a:p>
        <a:p>
          <a:pPr marL="457200" lvl="2" indent="-228600" algn="l" defTabSz="933450">
            <a:lnSpc>
              <a:spcPts val="254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Ex: data assimilation, real-time viewing, precipitation retrievals, etc.</a:t>
          </a:r>
        </a:p>
        <a:p>
          <a:pPr marL="228600" lvl="1" indent="-228600" algn="l" defTabSz="933450">
            <a:lnSpc>
              <a:spcPts val="254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Uncertainty can also be used to assess predictability of different microphysical regimes for a given set of input features</a:t>
          </a:r>
        </a:p>
      </dsp:txBody>
      <dsp:txXfrm>
        <a:off x="0" y="1090377"/>
        <a:ext cx="5568097" cy="4796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C50BC-AC0A-2844-89D0-4AB968458949}">
      <dsp:nvSpPr>
        <dsp:cNvPr id="0" name=""/>
        <dsp:cNvSpPr/>
      </dsp:nvSpPr>
      <dsp:spPr>
        <a:xfrm>
          <a:off x="0" y="0"/>
          <a:ext cx="4805861" cy="9185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b" anchorCtr="0">
          <a:noAutofit/>
        </a:bodyPr>
        <a:lstStyle/>
        <a:p>
          <a:pPr marL="0" lvl="0" indent="0" algn="ctr" defTabSz="1244600">
            <a:lnSpc>
              <a:spcPts val="306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Ongoing work-in-progress</a:t>
          </a:r>
        </a:p>
      </dsp:txBody>
      <dsp:txXfrm>
        <a:off x="0" y="0"/>
        <a:ext cx="4805861" cy="918577"/>
      </dsp:txXfrm>
    </dsp:sp>
    <dsp:sp modelId="{2C5DE076-939B-D040-95F3-EE4B973F87B4}">
      <dsp:nvSpPr>
        <dsp:cNvPr id="0" name=""/>
        <dsp:cNvSpPr/>
      </dsp:nvSpPr>
      <dsp:spPr>
        <a:xfrm>
          <a:off x="0" y="919464"/>
          <a:ext cx="4805861" cy="772992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0" numCol="1" spcCol="1270" anchor="ctr" anchorCtr="0">
          <a:noAutofit/>
        </a:bodyPr>
        <a:lstStyle/>
        <a:p>
          <a:pPr marL="228600" lvl="1" indent="-228600" algn="l" defTabSz="933450">
            <a:lnSpc>
              <a:spcPts val="228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Uncertainty can be decomposed into aleatoric and epistemic components</a:t>
          </a:r>
        </a:p>
        <a:p>
          <a:pPr marL="457200" lvl="2" indent="-228600" algn="l" defTabSz="933450">
            <a:lnSpc>
              <a:spcPts val="228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1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Aleatoric = irreducible</a:t>
          </a: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 uncertainty for the same input features</a:t>
          </a:r>
        </a:p>
        <a:p>
          <a:pPr marL="457200" lvl="2" indent="-228600" algn="l" defTabSz="933450">
            <a:lnSpc>
              <a:spcPts val="228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1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Epistemic = reducible </a:t>
          </a: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uncertainty for the same input features</a:t>
          </a:r>
        </a:p>
        <a:p>
          <a:pPr marL="228600" lvl="1" indent="-228600" algn="l" defTabSz="933450">
            <a:lnSpc>
              <a:spcPts val="228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1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Knowledge of uncertainty decomposition allows for (1) curating smaller training datasets that contain only high-value information, and (2) knowing when you have enough training data</a:t>
          </a:r>
        </a:p>
        <a:p>
          <a:pPr marL="228600" lvl="1" indent="-228600" algn="l" defTabSz="933450">
            <a:lnSpc>
              <a:spcPts val="228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We are in the process of developing active learning models that train on data with high epistemic uncertainty</a:t>
          </a:r>
        </a:p>
        <a:p>
          <a:pPr marL="457200" lvl="2" indent="-228600" algn="l" defTabSz="933450">
            <a:lnSpc>
              <a:spcPts val="228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b="0" i="0" kern="1200" dirty="0">
              <a:latin typeface="Adelle Sans Devanagari" panose="02000503000000020004" pitchFamily="2" charset="-78"/>
              <a:cs typeface="Adelle Sans Devanagari" panose="02000503000000020004" pitchFamily="2" charset="-78"/>
            </a:rPr>
            <a:t>Preliminary results indicate that we have not yet reached the highest possible skill in 89 GHz (H) TBs for Hurricane Teddy (2020)</a:t>
          </a:r>
        </a:p>
      </dsp:txBody>
      <dsp:txXfrm>
        <a:off x="0" y="919464"/>
        <a:ext cx="4805861" cy="7729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sz="1200" dirty="0">
              <a:solidFill>
                <a:prstClr val="white">
                  <a:lumMod val="50000"/>
                </a:prstClr>
              </a:solidFill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990600"/>
            <a:ext cx="31089600" cy="2514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6400800" y="3588603"/>
            <a:ext cx="31089600" cy="830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12/28/22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5852160"/>
            <a:ext cx="12801600" cy="1219200"/>
          </a:xfrm>
          <a:prstGeom prst="round1Rect">
            <a:avLst/>
          </a:prstGeom>
          <a:solidFill>
            <a:schemeClr val="accent2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24" hasCustomPrompt="1"/>
          </p:nvPr>
        </p:nvSpPr>
        <p:spPr>
          <a:xfrm>
            <a:off x="1143000" y="7071360"/>
            <a:ext cx="12801600" cy="6858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15032736"/>
            <a:ext cx="12801600" cy="1219200"/>
          </a:xfrm>
          <a:prstGeom prst="round1Rect">
            <a:avLst/>
          </a:prstGeom>
          <a:solidFill>
            <a:schemeClr val="accent3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1143000" y="16251936"/>
            <a:ext cx="12801600" cy="9088165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5831800"/>
            <a:ext cx="12801600" cy="1219200"/>
          </a:xfrm>
          <a:prstGeom prst="round1Rect">
            <a:avLst/>
          </a:prstGeom>
          <a:solidFill>
            <a:schemeClr val="accent4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1143000" y="27057096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44800" y="5852160"/>
            <a:ext cx="12801600" cy="1219200"/>
          </a:xfrm>
          <a:prstGeom prst="round1Rect">
            <a:avLst/>
          </a:prstGeom>
          <a:solidFill>
            <a:schemeClr val="accent5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15544800" y="7071360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15544800" y="11948160"/>
            <a:ext cx="12801600" cy="6172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15544800" y="23469600"/>
            <a:ext cx="12801600" cy="1752600"/>
          </a:xfrm>
        </p:spPr>
        <p:txBody>
          <a:bodyPr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5544800" y="25831800"/>
            <a:ext cx="12801600" cy="1219200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15544800" y="27057096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9900880" y="5852160"/>
            <a:ext cx="12801600" cy="1219200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29900880" y="7071360"/>
            <a:ext cx="12801600" cy="7315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29900880" y="15837408"/>
            <a:ext cx="12801600" cy="7315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29900880" y="25831800"/>
            <a:ext cx="12801600" cy="1219200"/>
          </a:xfrm>
          <a:prstGeom prst="round1Rect">
            <a:avLst/>
          </a:prstGeom>
          <a:solidFill>
            <a:schemeClr val="accent1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29900880" y="27057096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68" userDrawn="1">
          <p15:clr>
            <a:srgbClr val="A4A3A4"/>
          </p15:clr>
        </p15:guide>
        <p15:guide id="2" pos="1848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0"/>
            <a:ext cx="43891200" cy="502920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400800" y="990600"/>
            <a:ext cx="31089600" cy="2514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6019800"/>
            <a:ext cx="31089600" cy="2362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en-US" smtClean="0"/>
              <a:pPr/>
              <a:t>12/28/22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18520" y="32114698"/>
            <a:ext cx="2185416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87268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720" userDrawn="1">
          <p15:clr>
            <a:srgbClr val="A4A3A4"/>
          </p15:clr>
        </p15:guide>
        <p15:guide id="3" pos="26928" userDrawn="1">
          <p15:clr>
            <a:srgbClr val="A4A3A4"/>
          </p15:clr>
        </p15:guide>
        <p15:guide id="4" pos="138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diagramData" Target="../diagrams/data1.xml"/><Relationship Id="rId26" Type="http://schemas.openxmlformats.org/officeDocument/2006/relationships/image" Target="../media/image19.svg"/><Relationship Id="rId39" Type="http://schemas.microsoft.com/office/2007/relationships/diagramDrawing" Target="../diagrams/drawing2.xml"/><Relationship Id="rId21" Type="http://schemas.openxmlformats.org/officeDocument/2006/relationships/diagramColors" Target="../diagrams/colors1.xml"/><Relationship Id="rId34" Type="http://schemas.openxmlformats.org/officeDocument/2006/relationships/chart" Target="../charts/chart2.xml"/><Relationship Id="rId42" Type="http://schemas.openxmlformats.org/officeDocument/2006/relationships/diagramQuickStyle" Target="../diagrams/quickStyle3.xml"/><Relationship Id="rId47" Type="http://schemas.openxmlformats.org/officeDocument/2006/relationships/diagramQuickStyle" Target="../diagrams/quickStyle4.xml"/><Relationship Id="rId50" Type="http://schemas.openxmlformats.org/officeDocument/2006/relationships/image" Target="../media/image34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9" Type="http://schemas.openxmlformats.org/officeDocument/2006/relationships/image" Target="../media/image22.png"/><Relationship Id="rId11" Type="http://schemas.openxmlformats.org/officeDocument/2006/relationships/image" Target="../media/image9.jpeg"/><Relationship Id="rId24" Type="http://schemas.openxmlformats.org/officeDocument/2006/relationships/image" Target="../media/image17.svg"/><Relationship Id="rId32" Type="http://schemas.openxmlformats.org/officeDocument/2006/relationships/image" Target="../media/image25.emf"/><Relationship Id="rId37" Type="http://schemas.openxmlformats.org/officeDocument/2006/relationships/diagramQuickStyle" Target="../diagrams/quickStyle2.xml"/><Relationship Id="rId40" Type="http://schemas.openxmlformats.org/officeDocument/2006/relationships/diagramData" Target="../diagrams/data3.xml"/><Relationship Id="rId45" Type="http://schemas.openxmlformats.org/officeDocument/2006/relationships/diagramData" Target="../diagrams/data4.xml"/><Relationship Id="rId53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19" Type="http://schemas.openxmlformats.org/officeDocument/2006/relationships/diagramLayout" Target="../diagrams/layout1.xml"/><Relationship Id="rId31" Type="http://schemas.openxmlformats.org/officeDocument/2006/relationships/image" Target="../media/image24.emf"/><Relationship Id="rId44" Type="http://schemas.microsoft.com/office/2007/relationships/diagramDrawing" Target="../diagrams/drawing3.xml"/><Relationship Id="rId52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microsoft.com/office/2007/relationships/diagramDrawing" Target="../diagrams/drawing1.xml"/><Relationship Id="rId27" Type="http://schemas.openxmlformats.org/officeDocument/2006/relationships/image" Target="../media/image20.png"/><Relationship Id="rId30" Type="http://schemas.openxmlformats.org/officeDocument/2006/relationships/image" Target="../media/image23.svg"/><Relationship Id="rId35" Type="http://schemas.openxmlformats.org/officeDocument/2006/relationships/diagramData" Target="../diagrams/data2.xml"/><Relationship Id="rId43" Type="http://schemas.openxmlformats.org/officeDocument/2006/relationships/diagramColors" Target="../diagrams/colors3.xml"/><Relationship Id="rId48" Type="http://schemas.openxmlformats.org/officeDocument/2006/relationships/diagramColors" Target="../diagrams/colors4.xml"/><Relationship Id="rId8" Type="http://schemas.openxmlformats.org/officeDocument/2006/relationships/image" Target="../media/image6.jpeg"/><Relationship Id="rId51" Type="http://schemas.openxmlformats.org/officeDocument/2006/relationships/image" Target="../media/image35.png"/><Relationship Id="rId3" Type="http://schemas.openxmlformats.org/officeDocument/2006/relationships/image" Target="../media/image1.emf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18.png"/><Relationship Id="rId33" Type="http://schemas.openxmlformats.org/officeDocument/2006/relationships/chart" Target="../charts/chart1.xml"/><Relationship Id="rId38" Type="http://schemas.openxmlformats.org/officeDocument/2006/relationships/diagramColors" Target="../diagrams/colors2.xml"/><Relationship Id="rId46" Type="http://schemas.openxmlformats.org/officeDocument/2006/relationships/diagramLayout" Target="../diagrams/layout4.xml"/><Relationship Id="rId20" Type="http://schemas.openxmlformats.org/officeDocument/2006/relationships/diagramQuickStyle" Target="../diagrams/quickStyle1.xml"/><Relationship Id="rId41" Type="http://schemas.openxmlformats.org/officeDocument/2006/relationships/diagramLayout" Target="../diagrams/layout3.xml"/><Relationship Id="rId5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jpeg"/><Relationship Id="rId23" Type="http://schemas.openxmlformats.org/officeDocument/2006/relationships/image" Target="../media/image16.png"/><Relationship Id="rId28" Type="http://schemas.openxmlformats.org/officeDocument/2006/relationships/image" Target="../media/image21.svg"/><Relationship Id="rId36" Type="http://schemas.openxmlformats.org/officeDocument/2006/relationships/diagramLayout" Target="../diagrams/layout2.xml"/><Relationship Id="rId4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A6CF097-445D-193C-6666-9791E3F77766}"/>
              </a:ext>
            </a:extLst>
          </p:cNvPr>
          <p:cNvSpPr txBox="1">
            <a:spLocks/>
          </p:cNvSpPr>
          <p:nvPr/>
        </p:nvSpPr>
        <p:spPr>
          <a:xfrm flipV="1">
            <a:off x="15521781" y="7103937"/>
            <a:ext cx="12801600" cy="25244901"/>
          </a:xfrm>
          <a:prstGeom prst="round1Rect">
            <a:avLst>
              <a:gd name="adj" fmla="val 2857"/>
            </a:avLst>
          </a:prstGeom>
          <a:solidFill>
            <a:schemeClr val="bg1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Trajan Pro" panose="02020502050506020301" pitchFamily="18" charset="77"/>
              </a:rPr>
              <a:t>b</a:t>
            </a:r>
          </a:p>
        </p:txBody>
      </p:sp>
      <p:graphicFrame>
        <p:nvGraphicFramePr>
          <p:cNvPr id="1050" name="Table 1049">
            <a:extLst>
              <a:ext uri="{FF2B5EF4-FFF2-40B4-BE49-F238E27FC236}">
                <a16:creationId xmlns:a16="http://schemas.microsoft.com/office/drawing/2014/main" id="{C9FA8520-F7E9-C990-1CA1-22B6366E4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384799"/>
              </p:ext>
            </p:extLst>
          </p:nvPr>
        </p:nvGraphicFramePr>
        <p:xfrm>
          <a:off x="21261799" y="17417562"/>
          <a:ext cx="1368822" cy="603504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68822">
                  <a:extLst>
                    <a:ext uri="{9D8B030D-6E8A-4147-A177-3AD203B41FA5}">
                      <a16:colId xmlns:a16="http://schemas.microsoft.com/office/drawing/2014/main" val="3523240593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183±3 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071401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183±7 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1373307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18.7 V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2319724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166 H</a:t>
                      </a:r>
                      <a:endParaRPr 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9668915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37 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81529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10.6 V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2338888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166 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09028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10.6 H</a:t>
                      </a:r>
                      <a:endParaRPr 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163699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89 V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35372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23 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75610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37 H</a:t>
                      </a:r>
                      <a:endParaRPr 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597755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solidFill>
                            <a:srgbClr val="00B050"/>
                          </a:solidFill>
                          <a:effectLst/>
                        </a:rPr>
                        <a:t>18.7 H</a:t>
                      </a:r>
                      <a:endParaRPr lang="en-US" sz="20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109481"/>
                  </a:ext>
                </a:extLst>
              </a:tr>
              <a:tr h="46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89 H</a:t>
                      </a:r>
                      <a:endParaRPr lang="en-US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7308445"/>
                  </a:ext>
                </a:extLst>
              </a:tr>
            </a:tbl>
          </a:graphicData>
        </a:graphic>
      </p:graphicFrame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7C9114E-60F8-C10F-BFE2-C0D12365D1FE}"/>
              </a:ext>
            </a:extLst>
          </p:cNvPr>
          <p:cNvSpPr txBox="1">
            <a:spLocks/>
          </p:cNvSpPr>
          <p:nvPr/>
        </p:nvSpPr>
        <p:spPr>
          <a:xfrm flipV="1">
            <a:off x="29877861" y="26115260"/>
            <a:ext cx="12801600" cy="6182025"/>
          </a:xfrm>
          <a:prstGeom prst="round1Rect">
            <a:avLst>
              <a:gd name="adj" fmla="val 5327"/>
            </a:avLst>
          </a:prstGeom>
          <a:solidFill>
            <a:schemeClr val="bg1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400" dirty="0">
              <a:latin typeface="Trajan Pro" panose="02020502050506020301" pitchFamily="18" charset="77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D4445E56-54CC-F6DA-A33F-27C4AFCE1BF1}"/>
              </a:ext>
            </a:extLst>
          </p:cNvPr>
          <p:cNvSpPr txBox="1">
            <a:spLocks/>
          </p:cNvSpPr>
          <p:nvPr/>
        </p:nvSpPr>
        <p:spPr>
          <a:xfrm flipV="1">
            <a:off x="29923582" y="7103937"/>
            <a:ext cx="12801600" cy="17362063"/>
          </a:xfrm>
          <a:prstGeom prst="round1Rect">
            <a:avLst>
              <a:gd name="adj" fmla="val 2382"/>
            </a:avLst>
          </a:prstGeom>
          <a:solidFill>
            <a:schemeClr val="bg1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400" dirty="0">
              <a:latin typeface="Trajan Pro" panose="02020502050506020301" pitchFamily="18" charset="77"/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4EB6790E-A115-DDC8-BD9F-2F8417E9E481}"/>
              </a:ext>
            </a:extLst>
          </p:cNvPr>
          <p:cNvSpPr txBox="1">
            <a:spLocks/>
          </p:cNvSpPr>
          <p:nvPr/>
        </p:nvSpPr>
        <p:spPr>
          <a:xfrm flipV="1">
            <a:off x="1188720" y="24204878"/>
            <a:ext cx="12801600" cy="8143951"/>
          </a:xfrm>
          <a:prstGeom prst="round1Rect">
            <a:avLst>
              <a:gd name="adj" fmla="val 4327"/>
            </a:avLst>
          </a:prstGeom>
          <a:solidFill>
            <a:schemeClr val="bg1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400" dirty="0">
              <a:latin typeface="Trajan Pro" panose="02020502050506020301" pitchFamily="18" charset="77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5E58FE66-EB0A-E0BB-7FAE-606C104BBA43}"/>
              </a:ext>
            </a:extLst>
          </p:cNvPr>
          <p:cNvSpPr txBox="1">
            <a:spLocks/>
          </p:cNvSpPr>
          <p:nvPr/>
        </p:nvSpPr>
        <p:spPr>
          <a:xfrm flipV="1">
            <a:off x="1166019" y="16132879"/>
            <a:ext cx="12801600" cy="6453291"/>
          </a:xfrm>
          <a:prstGeom prst="round1Rect">
            <a:avLst>
              <a:gd name="adj" fmla="val 5143"/>
            </a:avLst>
          </a:prstGeom>
          <a:solidFill>
            <a:schemeClr val="bg1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400" dirty="0">
              <a:latin typeface="Trajan Pro" panose="02020502050506020301" pitchFamily="18" charset="77"/>
            </a:endParaRP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8B124A-C798-3D9F-0AF3-0773A6E4EE03}"/>
              </a:ext>
            </a:extLst>
          </p:cNvPr>
          <p:cNvSpPr txBox="1">
            <a:spLocks/>
          </p:cNvSpPr>
          <p:nvPr/>
        </p:nvSpPr>
        <p:spPr>
          <a:xfrm flipV="1">
            <a:off x="1143000" y="7052378"/>
            <a:ext cx="12801600" cy="7488658"/>
          </a:xfrm>
          <a:prstGeom prst="round1Rect">
            <a:avLst>
              <a:gd name="adj" fmla="val 4050"/>
            </a:avLst>
          </a:prstGeom>
          <a:solidFill>
            <a:schemeClr val="bg1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 vert="horz" lIns="36576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400" dirty="0">
              <a:latin typeface="Trajan Pro" panose="02020502050506020301" pitchFamily="18" charset="77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65786" y="422700"/>
            <a:ext cx="34359629" cy="2941764"/>
          </a:xfrm>
        </p:spPr>
        <p:txBody>
          <a:bodyPr tIns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Trajan Pro" panose="02020502050506020301" pitchFamily="18" charset="77"/>
              </a:rPr>
              <a:t>Towards Trusting Synthetic Microwave Retrievals: </a:t>
            </a:r>
            <a:br>
              <a:rPr lang="en-US" sz="6600" dirty="0">
                <a:latin typeface="Trajan Pro" panose="02020502050506020301" pitchFamily="18" charset="77"/>
              </a:rPr>
            </a:br>
            <a:r>
              <a:rPr lang="en-US" sz="4800" dirty="0">
                <a:latin typeface="Trajan Pro" panose="02020502050506020301" pitchFamily="18" charset="77"/>
              </a:rPr>
              <a:t>Introducing Uncertainty Quantification in a New Bayesian Convolutional Neural Network Architecture </a:t>
            </a:r>
            <a:endParaRPr lang="en-US" sz="6600" dirty="0">
              <a:latin typeface="Trajan Pro" panose="02020502050506020301" pitchFamily="18" charset="77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6"/>
          </p:nvPr>
        </p:nvSpPr>
        <p:spPr>
          <a:xfrm>
            <a:off x="4617720" y="3643261"/>
            <a:ext cx="34655760" cy="869580"/>
          </a:xfrm>
        </p:spPr>
        <p:txBody>
          <a:bodyPr/>
          <a:lstStyle/>
          <a:p>
            <a:pPr algn="ctr"/>
            <a:r>
              <a:rPr lang="en-US" sz="4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Pedro Ortiz</a:t>
            </a:r>
            <a:r>
              <a:rPr lang="en-US" sz="4400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1</a:t>
            </a:r>
            <a:r>
              <a:rPr lang="en-US" sz="4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, </a:t>
            </a:r>
            <a:r>
              <a:rPr lang="en-US" sz="4400" u="sng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Eleanor G. Casas</a:t>
            </a:r>
            <a:r>
              <a:rPr lang="en-US" sz="4400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1*</a:t>
            </a:r>
            <a:r>
              <a:rPr lang="en-US" sz="4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, Marko Orescanin</a:t>
            </a:r>
            <a:r>
              <a:rPr lang="en-US" sz="4400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1</a:t>
            </a:r>
            <a:r>
              <a:rPr lang="en-US" sz="4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, Scott W. Powell</a:t>
            </a:r>
            <a:r>
              <a:rPr lang="en-US" sz="4400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1</a:t>
            </a:r>
            <a:r>
              <a:rPr lang="en-US" sz="4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, Veljko Petkovic</a:t>
            </a:r>
            <a:r>
              <a:rPr lang="en-US" sz="4400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2</a:t>
            </a:r>
            <a:endParaRPr lang="en-US" sz="44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  <a:p>
            <a:pPr algn="ctr"/>
            <a:endParaRPr lang="en-US" baseline="300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  <a:p>
            <a:pPr algn="ctr"/>
            <a:r>
              <a:rPr lang="en-US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1</a:t>
            </a: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Naval Postgraduate School, </a:t>
            </a:r>
            <a:r>
              <a:rPr lang="en-US" baseline="300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2</a:t>
            </a: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University of Maryland         *contact: </a:t>
            </a:r>
            <a:r>
              <a:rPr lang="en-US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eleanor.casas@nps.edu</a:t>
            </a:r>
            <a:endParaRPr lang="en-US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r>
              <a:rPr lang="en-US" sz="5400" dirty="0">
                <a:latin typeface="Trajan Pro" panose="02020502050506020301" pitchFamily="18" charset="77"/>
              </a:rPr>
              <a:t>MOTIVATION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/>
        <p:txBody>
          <a:bodyPr tIns="274320"/>
          <a:lstStyle/>
          <a:p>
            <a:pPr marL="0" indent="0">
              <a:spcBef>
                <a:spcPts val="1800"/>
              </a:spcBef>
              <a:buNone/>
            </a:pPr>
            <a:r>
              <a:rPr lang="en-US" b="1" u="sng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Pro:</a:t>
            </a: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Satellite microwave brightness temperatures (TBs) provide highly useful information for a broad range of applications, including data assimilation, precipitation estimates, and tropical cyclone intensity assessments. 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b="1" u="sng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Con:</a:t>
            </a: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They have large spatial and temporal gaps due to their low-Earth orbits, and they are relatively lower resolution than geostationary visible and infrared data.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172028" y="14920151"/>
            <a:ext cx="12801600" cy="1216152"/>
          </a:xfr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r>
              <a:rPr lang="en-US" sz="5400" dirty="0">
                <a:latin typeface="Trajan Pro" panose="02020502050506020301" pitchFamily="18" charset="77"/>
              </a:rPr>
              <a:t>Research Goal &amp; Questions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5"/>
          </p:nvPr>
        </p:nvSpPr>
        <p:spPr>
          <a:xfrm>
            <a:off x="1143000" y="16138976"/>
            <a:ext cx="12801600" cy="6699357"/>
          </a:xfrm>
        </p:spPr>
        <p:txBody>
          <a:bodyPr tIns="274320"/>
          <a:lstStyle/>
          <a:p>
            <a:pPr marL="0" indent="0">
              <a:buNone/>
            </a:pPr>
            <a:r>
              <a:rPr lang="en-US" b="1" u="sng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Goal:</a:t>
            </a: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We would like to use Bayesian convolutional neural networks to ”fill in the gaps” by predicting microwave TBs from geostationary infrared data.</a:t>
            </a:r>
          </a:p>
          <a:p>
            <a:pPr marL="0" indent="0">
              <a:buNone/>
            </a:pPr>
            <a:endParaRPr lang="en-US" sz="12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  <a:p>
            <a:pPr marL="0" indent="0">
              <a:buNone/>
            </a:pP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But there are multiple ways to make a Bayesian model, and how do we know whether it’s a “good” model or not? How can we trust model predictions?</a:t>
            </a:r>
          </a:p>
          <a:p>
            <a:pPr marL="0" indent="0">
              <a:buNone/>
            </a:pPr>
            <a:endParaRPr lang="en-US" sz="12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  <a:p>
            <a:pPr marL="0" indent="0">
              <a:buNone/>
            </a:pPr>
            <a:r>
              <a:rPr lang="en-US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We would like to answer the following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Can we predict microwave TBs from infrared data?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Which Bayesian convolutional architecture is best suited for this task?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Is predicted uncertainty suitable for establishing trust in predictions?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How can predicted uncertainty tell us whether the model has enough training data?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143000" y="22985681"/>
            <a:ext cx="12801600" cy="1219200"/>
          </a:xfr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r>
              <a:rPr lang="en-US" sz="5400" dirty="0">
                <a:latin typeface="Trajan Pro" panose="02020502050506020301" pitchFamily="18" charset="77"/>
              </a:rPr>
              <a:t>METHODS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r>
              <a:rPr lang="en-US" sz="5400" dirty="0">
                <a:latin typeface="Trajan Pro" panose="02020502050506020301" pitchFamily="18" charset="77"/>
              </a:rPr>
              <a:t>RESULTS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1"/>
          </p:nvPr>
        </p:nvSpPr>
        <p:spPr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r>
              <a:rPr lang="en-US" sz="5400" dirty="0">
                <a:latin typeface="Trajan Pro" panose="02020502050506020301" pitchFamily="18" charset="77"/>
              </a:rPr>
              <a:t>Impact &amp; ONGOING WORK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4"/>
          </p:nvPr>
        </p:nvSpPr>
        <p:spPr>
          <a:xfrm>
            <a:off x="29900880" y="24880824"/>
            <a:ext cx="12801600" cy="1219200"/>
          </a:xfr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r>
              <a:rPr lang="en-US" sz="5400" dirty="0">
                <a:latin typeface="Trajan Pro" panose="02020502050506020301" pitchFamily="18" charset="77"/>
              </a:rPr>
              <a:t>conclusions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35"/>
          </p:nvPr>
        </p:nvSpPr>
        <p:spPr>
          <a:xfrm>
            <a:off x="29704932" y="26106119"/>
            <a:ext cx="13020250" cy="624271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Can we predict microwave TBs from infrared data?</a:t>
            </a:r>
          </a:p>
          <a:p>
            <a:pPr marL="1154430" lvl="1" indent="-514350">
              <a:buFont typeface="+mj-lt"/>
              <a:buAutoNum type="arabicPeriod"/>
            </a:pPr>
            <a:r>
              <a:rPr lang="en-US" sz="25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Yes, but some channels have higher skill than others for physical reasons. We find that skill differences between model architectures are minimal.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Which Bayesian convolutional architecture is best suited for this task?</a:t>
            </a:r>
          </a:p>
          <a:p>
            <a:pPr marL="1154430" lvl="1" indent="-514350">
              <a:buFont typeface="+mj-lt"/>
              <a:buAutoNum type="arabicPeriod"/>
            </a:pPr>
            <a:r>
              <a:rPr lang="en-US" sz="25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We find that the </a:t>
            </a:r>
            <a:r>
              <a:rPr lang="en-US" sz="2500" b="1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Flipout</a:t>
            </a:r>
            <a:r>
              <a:rPr lang="en-US" sz="25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configuration has the most robust calibration across GMI frequencies and is therefore the best suited for this task.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Is predicted uncertainty suitable for establishing trust in predictions?</a:t>
            </a:r>
          </a:p>
          <a:p>
            <a:pPr marL="1154430" lvl="1" indent="-514350">
              <a:buFont typeface="+mj-lt"/>
              <a:buAutoNum type="arabicPeriod"/>
            </a:pPr>
            <a:r>
              <a:rPr lang="en-US" sz="25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Yes, as long as uncertainty is “calibrated” with error.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How can predicted uncertainty tell us whether the model has enough training data?</a:t>
            </a:r>
          </a:p>
          <a:p>
            <a:pPr marL="1154430" lvl="1" indent="-514350">
              <a:buFont typeface="+mj-lt"/>
              <a:buAutoNum type="arabicPeriod"/>
            </a:pPr>
            <a:r>
              <a:rPr lang="en-US" sz="25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Predicted uncertainty can be decomposed into aleatoric and epistemic components, and near-zero epistemic uncertainty indicates that the model has enough training data.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AFD2B-1B87-07B1-4B85-879AF3B19F01}"/>
              </a:ext>
            </a:extLst>
          </p:cNvPr>
          <p:cNvCxnSpPr>
            <a:cxnSpLocks/>
          </p:cNvCxnSpPr>
          <p:nvPr/>
        </p:nvCxnSpPr>
        <p:spPr>
          <a:xfrm>
            <a:off x="0" y="5083444"/>
            <a:ext cx="43891200" cy="0"/>
          </a:xfrm>
          <a:prstGeom prst="line">
            <a:avLst/>
          </a:prstGeom>
          <a:ln w="127000">
            <a:solidFill>
              <a:schemeClr val="bg2"/>
            </a:solidFill>
          </a:ln>
          <a:effectLst>
            <a:outerShdw blurRad="1270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B3C1C68-B0D1-1AF0-AF0E-0773AE5E4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4114800" cy="31232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57B2A5-5D9C-C8A2-0B5F-97A4EC94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065" y="320912"/>
            <a:ext cx="3607495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62AE721-01E4-A021-79C0-CFA5D875C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018" y="10574431"/>
            <a:ext cx="5507546" cy="34747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F6DF6C2-56B5-6881-5233-F9FEB8789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46" y="10574431"/>
            <a:ext cx="3026837" cy="34747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B9722C7-394B-89BD-F052-FB59348738BA}"/>
              </a:ext>
            </a:extLst>
          </p:cNvPr>
          <p:cNvSpPr txBox="1"/>
          <p:nvPr/>
        </p:nvSpPr>
        <p:spPr>
          <a:xfrm>
            <a:off x="9749287" y="10977297"/>
            <a:ext cx="37322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Ex:</a:t>
            </a:r>
            <a:r>
              <a:rPr lang="en-US" sz="2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89 GHz TBs are useful for seeing tropical cyclone convective organization, but swaths rarely cover enough area to be useful (e.g. Hurricane Teddy </a:t>
            </a:r>
            <a:r>
              <a:rPr lang="en-US" sz="240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(2020))</a:t>
            </a:r>
            <a:endParaRPr lang="en-US" sz="24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983892F7-7DB8-F3EA-C97C-6F572C57F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9361" y="25907937"/>
            <a:ext cx="6303461" cy="233172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84D8BC7-6721-4555-0AD9-CA91B9BA0067}"/>
              </a:ext>
            </a:extLst>
          </p:cNvPr>
          <p:cNvGrpSpPr>
            <a:grpSpLocks noChangeAspect="1"/>
          </p:cNvGrpSpPr>
          <p:nvPr/>
        </p:nvGrpSpPr>
        <p:grpSpPr>
          <a:xfrm>
            <a:off x="1322688" y="25911931"/>
            <a:ext cx="5793083" cy="2331720"/>
            <a:chOff x="0" y="-4187"/>
            <a:chExt cx="9107982" cy="3665973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D2EF783D-4848-D6BC-4A65-6E02CF8BE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237AECAB-1A03-4708-E046-99F935439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496" y="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id="{FC48CBAA-E4EC-EBA6-EE7B-87E657104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992" y="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A326640C-2A66-E9B7-A1D9-33EED5C53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488" y="-4187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3656A1AC-ECAB-6667-7CFD-D7992D640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985" y="-4187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65B56051-7BB6-E486-A88B-904855AA4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18288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4">
              <a:extLst>
                <a:ext uri="{FF2B5EF4-FFF2-40B4-BE49-F238E27FC236}">
                  <a16:creationId xmlns:a16="http://schemas.microsoft.com/office/drawing/2014/main" id="{B01B8F9D-9166-ECA6-C39F-6D064F973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481" y="183298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>
              <a:extLst>
                <a:ext uri="{FF2B5EF4-FFF2-40B4-BE49-F238E27FC236}">
                  <a16:creationId xmlns:a16="http://schemas.microsoft.com/office/drawing/2014/main" id="{95F726F8-86AF-2C6D-8986-8FCAD1262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2083" y="1826707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8">
              <a:extLst>
                <a:ext uri="{FF2B5EF4-FFF2-40B4-BE49-F238E27FC236}">
                  <a16:creationId xmlns:a16="http://schemas.microsoft.com/office/drawing/2014/main" id="{5EC7220A-3073-269C-A2E8-9322B0D7A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685" y="183298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>
              <a:extLst>
                <a:ext uri="{FF2B5EF4-FFF2-40B4-BE49-F238E27FC236}">
                  <a16:creationId xmlns:a16="http://schemas.microsoft.com/office/drawing/2014/main" id="{0DD5D13E-A9F4-D3DF-54EC-7B3B2FB54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182" y="1826707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8" name="Table 16">
            <a:extLst>
              <a:ext uri="{FF2B5EF4-FFF2-40B4-BE49-F238E27FC236}">
                <a16:creationId xmlns:a16="http://schemas.microsoft.com/office/drawing/2014/main" id="{F12AC25D-8C29-9ACF-F7B5-26D09A541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587256"/>
              </p:ext>
            </p:extLst>
          </p:nvPr>
        </p:nvGraphicFramePr>
        <p:xfrm>
          <a:off x="7538263" y="24406207"/>
          <a:ext cx="6303460" cy="14833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64755">
                  <a:extLst>
                    <a:ext uri="{9D8B030D-6E8A-4147-A177-3AD203B41FA5}">
                      <a16:colId xmlns:a16="http://schemas.microsoft.com/office/drawing/2014/main" val="3001408607"/>
                    </a:ext>
                  </a:extLst>
                </a:gridCol>
                <a:gridCol w="4238705">
                  <a:extLst>
                    <a:ext uri="{9D8B030D-6E8A-4147-A177-3AD203B41FA5}">
                      <a16:colId xmlns:a16="http://schemas.microsoft.com/office/drawing/2014/main" val="372100428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(b) Labels</a:t>
                      </a:r>
                      <a:endParaRPr lang="en-US" sz="1600" b="1" i="0" dirty="0"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555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Data</a:t>
                      </a:r>
                    </a:p>
                  </a:txBody>
                  <a:tcPr marL="45720" marR="4572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GMI TBs for each channel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6091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Spatial Resolution</a:t>
                      </a:r>
                    </a:p>
                  </a:txBody>
                  <a:tcPr marL="45720" marR="4572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Channels range from 32 km</a:t>
                      </a:r>
                      <a:r>
                        <a:rPr lang="en-US" sz="1400" b="0" i="0" baseline="3000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2</a:t>
                      </a:r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 to 624 km</a:t>
                      </a:r>
                      <a:r>
                        <a:rPr lang="en-US" sz="1400" b="0" i="0" baseline="3000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2 </a:t>
                      </a:r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at Nadir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89309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Temporal Resolution</a:t>
                      </a:r>
                    </a:p>
                  </a:txBody>
                  <a:tcPr marL="45720" marR="4572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Swath passes Equator every 45 min on avg.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878389660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B792C6AD-DD54-0852-1851-F6A98D69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210045"/>
              </p:ext>
            </p:extLst>
          </p:nvPr>
        </p:nvGraphicFramePr>
        <p:xfrm>
          <a:off x="1311970" y="24403171"/>
          <a:ext cx="5803801" cy="14833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01840">
                  <a:extLst>
                    <a:ext uri="{9D8B030D-6E8A-4147-A177-3AD203B41FA5}">
                      <a16:colId xmlns:a16="http://schemas.microsoft.com/office/drawing/2014/main" val="3001408607"/>
                    </a:ext>
                  </a:extLst>
                </a:gridCol>
                <a:gridCol w="3901961">
                  <a:extLst>
                    <a:ext uri="{9D8B030D-6E8A-4147-A177-3AD203B41FA5}">
                      <a16:colId xmlns:a16="http://schemas.microsoft.com/office/drawing/2014/main" val="372100428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(a) Features</a:t>
                      </a:r>
                      <a:endParaRPr lang="en-US" sz="1600" b="1" i="0" dirty="0"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555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Data</a:t>
                      </a:r>
                    </a:p>
                  </a:txBody>
                  <a:tcPr marL="45720" marR="4572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GOES-16 ABI Bands 7-16 (Near IR and IR) TBs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6091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Spatial Resolution</a:t>
                      </a:r>
                    </a:p>
                  </a:txBody>
                  <a:tcPr marL="45720" marR="4572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1 km</a:t>
                      </a:r>
                      <a:r>
                        <a:rPr lang="en-US" sz="1400" b="0" i="0" baseline="3000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2</a:t>
                      </a:r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 at Nadir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89309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Temporal Resolution</a:t>
                      </a:r>
                    </a:p>
                  </a:txBody>
                  <a:tcPr marL="45720" marR="4572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Full Disk picture every 10-15 min 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878389660"/>
                  </a:ext>
                </a:extLst>
              </a:tr>
            </a:tbl>
          </a:graphicData>
        </a:graphic>
      </p:graphicFrame>
      <p:graphicFrame>
        <p:nvGraphicFramePr>
          <p:cNvPr id="60" name="Table 19">
            <a:extLst>
              <a:ext uri="{FF2B5EF4-FFF2-40B4-BE49-F238E27FC236}">
                <a16:creationId xmlns:a16="http://schemas.microsoft.com/office/drawing/2014/main" id="{8CD74272-CD54-AB93-FBCC-61608FD14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7288"/>
              </p:ext>
            </p:extLst>
          </p:nvPr>
        </p:nvGraphicFramePr>
        <p:xfrm>
          <a:off x="1314162" y="28557439"/>
          <a:ext cx="12536508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36508">
                  <a:extLst>
                    <a:ext uri="{9D8B030D-6E8A-4147-A177-3AD203B41FA5}">
                      <a16:colId xmlns:a16="http://schemas.microsoft.com/office/drawing/2014/main" val="1547179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(c) Scientific Objectives and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5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Use Bayesian Deep Learning to create a synthetic product of microwave data and variances with the spatial and temporal resolution of IR data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865326567"/>
                  </a:ext>
                </a:extLst>
              </a:tr>
            </a:tbl>
          </a:graphicData>
        </a:graphic>
      </p:graphicFrame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877DC2F9-31B3-65D2-5D84-87AE126C32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464875"/>
              </p:ext>
            </p:extLst>
          </p:nvPr>
        </p:nvGraphicFramePr>
        <p:xfrm>
          <a:off x="1322688" y="29292194"/>
          <a:ext cx="12559035" cy="3173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62" name="Graphic 61" descr="Badge 1 with solid fill">
            <a:extLst>
              <a:ext uri="{FF2B5EF4-FFF2-40B4-BE49-F238E27FC236}">
                <a16:creationId xmlns:a16="http://schemas.microsoft.com/office/drawing/2014/main" id="{F2E0CAE7-EF03-49AE-A892-044C325F7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42502" y="29371656"/>
            <a:ext cx="640080" cy="640080"/>
          </a:xfrm>
          <a:prstGeom prst="rect">
            <a:avLst/>
          </a:prstGeom>
        </p:spPr>
      </p:pic>
      <p:pic>
        <p:nvPicPr>
          <p:cNvPr id="63" name="Graphic 62" descr="Badge with solid fill">
            <a:extLst>
              <a:ext uri="{FF2B5EF4-FFF2-40B4-BE49-F238E27FC236}">
                <a16:creationId xmlns:a16="http://schemas.microsoft.com/office/drawing/2014/main" id="{59A7742B-19E1-5918-091E-4981D8FF3B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332700" y="29371656"/>
            <a:ext cx="640080" cy="640080"/>
          </a:xfrm>
          <a:prstGeom prst="rect">
            <a:avLst/>
          </a:prstGeom>
        </p:spPr>
      </p:pic>
      <p:pic>
        <p:nvPicPr>
          <p:cNvPr id="1024" name="Graphic 1023" descr="Badge 3 with solid fill">
            <a:extLst>
              <a:ext uri="{FF2B5EF4-FFF2-40B4-BE49-F238E27FC236}">
                <a16:creationId xmlns:a16="http://schemas.microsoft.com/office/drawing/2014/main" id="{2E61587F-3E36-DC17-2F59-23CB9818D5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721921" y="29371656"/>
            <a:ext cx="640080" cy="640080"/>
          </a:xfrm>
          <a:prstGeom prst="rect">
            <a:avLst/>
          </a:prstGeom>
        </p:spPr>
      </p:pic>
      <p:pic>
        <p:nvPicPr>
          <p:cNvPr id="1025" name="Graphic 1024" descr="Badge 4 with solid fill">
            <a:extLst>
              <a:ext uri="{FF2B5EF4-FFF2-40B4-BE49-F238E27FC236}">
                <a16:creationId xmlns:a16="http://schemas.microsoft.com/office/drawing/2014/main" id="{C050BE4B-B10E-77D7-5CF8-1C9BD69DB34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111142" y="29371656"/>
            <a:ext cx="640080" cy="640080"/>
          </a:xfrm>
          <a:prstGeom prst="rect">
            <a:avLst/>
          </a:prstGeom>
        </p:spPr>
      </p:pic>
      <p:pic>
        <p:nvPicPr>
          <p:cNvPr id="1032" name="Content Placeholder 1031">
            <a:extLst>
              <a:ext uri="{FF2B5EF4-FFF2-40B4-BE49-F238E27FC236}">
                <a16:creationId xmlns:a16="http://schemas.microsoft.com/office/drawing/2014/main" id="{7F98E06E-77BF-21D0-B843-6CDBC99221D8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b="5484"/>
          <a:stretch/>
        </p:blipFill>
        <p:spPr>
          <a:xfrm>
            <a:off x="15660546" y="7206418"/>
            <a:ext cx="12578613" cy="3928122"/>
          </a:xfrm>
        </p:spPr>
      </p:pic>
      <p:pic>
        <p:nvPicPr>
          <p:cNvPr id="1053" name="Picture 1052">
            <a:extLst>
              <a:ext uri="{FF2B5EF4-FFF2-40B4-BE49-F238E27FC236}">
                <a16:creationId xmlns:a16="http://schemas.microsoft.com/office/drawing/2014/main" id="{CDD84614-C052-8A2C-D23B-C7DCF2FB24B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221" y="27065368"/>
            <a:ext cx="12801600" cy="3339552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290C68BA-3631-C390-45A9-822F6B90BC61}"/>
              </a:ext>
            </a:extLst>
          </p:cNvPr>
          <p:cNvGrpSpPr/>
          <p:nvPr/>
        </p:nvGrpSpPr>
        <p:grpSpPr>
          <a:xfrm>
            <a:off x="16013510" y="16677255"/>
            <a:ext cx="11864181" cy="7315200"/>
            <a:chOff x="16013510" y="24273252"/>
            <a:chExt cx="11864181" cy="7315200"/>
          </a:xfrm>
        </p:grpSpPr>
        <p:graphicFrame>
          <p:nvGraphicFramePr>
            <p:cNvPr id="1045" name="Chart 1044">
              <a:extLst>
                <a:ext uri="{FF2B5EF4-FFF2-40B4-BE49-F238E27FC236}">
                  <a16:creationId xmlns:a16="http://schemas.microsoft.com/office/drawing/2014/main" id="{1964F6F6-8325-CE60-43F9-7E85BC8ACFE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3116929"/>
                </p:ext>
              </p:extLst>
            </p:nvPr>
          </p:nvGraphicFramePr>
          <p:xfrm>
            <a:off x="22391291" y="24273252"/>
            <a:ext cx="5486400" cy="731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3"/>
            </a:graphicData>
          </a:graphic>
        </p:graphicFrame>
        <p:graphicFrame>
          <p:nvGraphicFramePr>
            <p:cNvPr id="1044" name="Chart 1043">
              <a:extLst>
                <a:ext uri="{FF2B5EF4-FFF2-40B4-BE49-F238E27FC236}">
                  <a16:creationId xmlns:a16="http://schemas.microsoft.com/office/drawing/2014/main" id="{98DF3A5A-EA4A-7835-0721-BEBF26BEDA0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07767079"/>
                </p:ext>
              </p:extLst>
            </p:nvPr>
          </p:nvGraphicFramePr>
          <p:xfrm>
            <a:off x="16013510" y="24273252"/>
            <a:ext cx="5486400" cy="731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4"/>
            </a:graphicData>
          </a:graphic>
        </p:graphicFrame>
      </p:grpSp>
      <p:graphicFrame>
        <p:nvGraphicFramePr>
          <p:cNvPr id="1056" name="Table 1056">
            <a:extLst>
              <a:ext uri="{FF2B5EF4-FFF2-40B4-BE49-F238E27FC236}">
                <a16:creationId xmlns:a16="http://schemas.microsoft.com/office/drawing/2014/main" id="{CA2C9649-AF3B-CE09-F2EC-208DF01B2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26218"/>
              </p:ext>
            </p:extLst>
          </p:nvPr>
        </p:nvGraphicFramePr>
        <p:xfrm>
          <a:off x="15938230" y="30375713"/>
          <a:ext cx="2418869" cy="128016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418869">
                  <a:extLst>
                    <a:ext uri="{9D8B030D-6E8A-4147-A177-3AD203B41FA5}">
                      <a16:colId xmlns:a16="http://schemas.microsoft.com/office/drawing/2014/main" val="2348998637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 err="1">
                          <a:solidFill>
                            <a:srgbClr val="0000FF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Flipout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80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>
                          <a:solidFill>
                            <a:srgbClr val="C03983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MC Dropout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3235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b="0" i="0" dirty="0" err="1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Reparam</a:t>
                      </a:r>
                      <a:r>
                        <a:rPr lang="en-US" sz="2000" b="0" i="0" dirty="0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8581347"/>
                  </a:ext>
                </a:extLst>
              </a:tr>
            </a:tbl>
          </a:graphicData>
        </a:graphic>
      </p:graphicFrame>
      <p:graphicFrame>
        <p:nvGraphicFramePr>
          <p:cNvPr id="1057" name="Table 1056">
            <a:extLst>
              <a:ext uri="{FF2B5EF4-FFF2-40B4-BE49-F238E27FC236}">
                <a16:creationId xmlns:a16="http://schemas.microsoft.com/office/drawing/2014/main" id="{F0C03F5C-BF60-107E-524D-F97E827F8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67820"/>
              </p:ext>
            </p:extLst>
          </p:nvPr>
        </p:nvGraphicFramePr>
        <p:xfrm>
          <a:off x="19028091" y="30375713"/>
          <a:ext cx="2418869" cy="13716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418869">
                  <a:extLst>
                    <a:ext uri="{9D8B030D-6E8A-4147-A177-3AD203B41FA5}">
                      <a16:colId xmlns:a16="http://schemas.microsoft.com/office/drawing/2014/main" val="234899863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 err="1">
                          <a:solidFill>
                            <a:srgbClr val="0000FF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Flipout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8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>
                          <a:solidFill>
                            <a:srgbClr val="C03983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MC Dropout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32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 err="1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Reparam</a:t>
                      </a:r>
                      <a:r>
                        <a:rPr lang="en-US" sz="2000" b="0" i="0" dirty="0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81347"/>
                  </a:ext>
                </a:extLst>
              </a:tr>
            </a:tbl>
          </a:graphicData>
        </a:graphic>
      </p:graphicFrame>
      <p:graphicFrame>
        <p:nvGraphicFramePr>
          <p:cNvPr id="1058" name="Table 1056">
            <a:extLst>
              <a:ext uri="{FF2B5EF4-FFF2-40B4-BE49-F238E27FC236}">
                <a16:creationId xmlns:a16="http://schemas.microsoft.com/office/drawing/2014/main" id="{E5AA4B5C-1EB6-D7D1-9D83-250FAD2E6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734624"/>
              </p:ext>
            </p:extLst>
          </p:nvPr>
        </p:nvGraphicFramePr>
        <p:xfrm>
          <a:off x="25207813" y="30375713"/>
          <a:ext cx="2418869" cy="13716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418869">
                  <a:extLst>
                    <a:ext uri="{9D8B030D-6E8A-4147-A177-3AD203B41FA5}">
                      <a16:colId xmlns:a16="http://schemas.microsoft.com/office/drawing/2014/main" val="234899863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 err="1">
                          <a:solidFill>
                            <a:srgbClr val="0000FF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Flipout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8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C03983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MC Dropout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932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 err="1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Reparam</a:t>
                      </a:r>
                      <a:r>
                        <a:rPr lang="en-US" sz="2000" b="0" i="0" dirty="0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8581347"/>
                  </a:ext>
                </a:extLst>
              </a:tr>
            </a:tbl>
          </a:graphicData>
        </a:graphic>
      </p:graphicFrame>
      <p:graphicFrame>
        <p:nvGraphicFramePr>
          <p:cNvPr id="1059" name="Table 1056">
            <a:extLst>
              <a:ext uri="{FF2B5EF4-FFF2-40B4-BE49-F238E27FC236}">
                <a16:creationId xmlns:a16="http://schemas.microsoft.com/office/drawing/2014/main" id="{BD25DABC-5C77-401A-302C-CCEE741E1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74576"/>
              </p:ext>
            </p:extLst>
          </p:nvPr>
        </p:nvGraphicFramePr>
        <p:xfrm>
          <a:off x="22117952" y="30375713"/>
          <a:ext cx="2418869" cy="137160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418869">
                  <a:extLst>
                    <a:ext uri="{9D8B030D-6E8A-4147-A177-3AD203B41FA5}">
                      <a16:colId xmlns:a16="http://schemas.microsoft.com/office/drawing/2014/main" val="234899863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 err="1">
                          <a:solidFill>
                            <a:srgbClr val="0000FF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Flipout</a:t>
                      </a:r>
                      <a:endParaRPr lang="en-US" sz="2000" b="0" i="0" dirty="0">
                        <a:solidFill>
                          <a:srgbClr val="0000FF"/>
                        </a:solidFill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8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✓ </a:t>
                      </a:r>
                      <a:r>
                        <a:rPr lang="en-US" sz="2000" b="0" i="0" dirty="0">
                          <a:solidFill>
                            <a:srgbClr val="C03983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MC Dropout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32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0" i="0" dirty="0" err="1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Reparam</a:t>
                      </a:r>
                      <a:r>
                        <a:rPr lang="en-US" sz="2000" b="0" i="0" dirty="0">
                          <a:solidFill>
                            <a:srgbClr val="008001"/>
                          </a:solidFill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8581347"/>
                  </a:ext>
                </a:extLst>
              </a:tr>
            </a:tbl>
          </a:graphicData>
        </a:graphic>
      </p:graphicFrame>
      <p:graphicFrame>
        <p:nvGraphicFramePr>
          <p:cNvPr id="1060" name="Table 1060">
            <a:extLst>
              <a:ext uri="{FF2B5EF4-FFF2-40B4-BE49-F238E27FC236}">
                <a16:creationId xmlns:a16="http://schemas.microsoft.com/office/drawing/2014/main" id="{222F45F3-94FE-F2B5-4119-86693D551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292149"/>
              </p:ext>
            </p:extLst>
          </p:nvPr>
        </p:nvGraphicFramePr>
        <p:xfrm>
          <a:off x="15541031" y="24334006"/>
          <a:ext cx="12694678" cy="2688984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6347339">
                  <a:extLst>
                    <a:ext uri="{9D8B030D-6E8A-4147-A177-3AD203B41FA5}">
                      <a16:colId xmlns:a16="http://schemas.microsoft.com/office/drawing/2014/main" val="2608961739"/>
                    </a:ext>
                  </a:extLst>
                </a:gridCol>
                <a:gridCol w="6347339">
                  <a:extLst>
                    <a:ext uri="{9D8B030D-6E8A-4147-A177-3AD203B41FA5}">
                      <a16:colId xmlns:a16="http://schemas.microsoft.com/office/drawing/2014/main" val="3417062312"/>
                    </a:ext>
                  </a:extLst>
                </a:gridCol>
              </a:tblGrid>
              <a:tr h="5678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Relationships  between Predicted Uncertainty and Error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29896"/>
                  </a:ext>
                </a:extLst>
              </a:tr>
              <a:tr h="868492">
                <a:tc gridSpan="2">
                  <a:txBody>
                    <a:bodyPr/>
                    <a:lstStyle/>
                    <a:p>
                      <a:r>
                        <a:rPr lang="en-US" sz="23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▲ GMI channels associated with higher average predicted uncertainty also tend to have higher average error</a:t>
                      </a:r>
                    </a:p>
                  </a:txBody>
                  <a:tcPr anchor="ctr">
                    <a:solidFill>
                      <a:srgbClr val="D5D6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delle Sans Devanagari" panose="02000503000000020004" pitchFamily="2" charset="-78"/>
                        <a:cs typeface="Adelle Sans Devanagari" panose="02000503000000020004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779906"/>
                  </a:ext>
                </a:extLst>
              </a:tr>
              <a:tr h="1252632">
                <a:tc>
                  <a:txBody>
                    <a:bodyPr/>
                    <a:lstStyle/>
                    <a:p>
                      <a:r>
                        <a:rPr lang="en-US" sz="2300" b="0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▼ “Calibration” = Monotonically increasing relationship between Percent of Predictions Retained vs Mean Absolute Error</a:t>
                      </a:r>
                    </a:p>
                  </a:txBody>
                  <a:tcPr anchor="ctr">
                    <a:solidFill>
                      <a:srgbClr val="D5D6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We find that the </a:t>
                      </a:r>
                      <a:r>
                        <a:rPr lang="en-US" sz="2300" b="1" i="0" dirty="0" err="1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Flipout</a:t>
                      </a:r>
                      <a:r>
                        <a:rPr lang="en-US" sz="2300" b="1" i="0" dirty="0">
                          <a:latin typeface="Adelle Sans Devanagari" panose="02000503000000020004" pitchFamily="2" charset="-78"/>
                          <a:cs typeface="Adelle Sans Devanagari" panose="02000503000000020004" pitchFamily="2" charset="-78"/>
                        </a:rPr>
                        <a:t> configuration is the most robustly well-calibrated Bayesian model architecture for this regression task</a:t>
                      </a:r>
                    </a:p>
                  </a:txBody>
                  <a:tcPr anchor="ctr">
                    <a:solidFill>
                      <a:srgbClr val="D5D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65804"/>
                  </a:ext>
                </a:extLst>
              </a:tr>
            </a:tbl>
          </a:graphicData>
        </a:graphic>
      </p:graphicFrame>
      <p:graphicFrame>
        <p:nvGraphicFramePr>
          <p:cNvPr id="1062" name="Diagram 1061">
            <a:extLst>
              <a:ext uri="{FF2B5EF4-FFF2-40B4-BE49-F238E27FC236}">
                <a16:creationId xmlns:a16="http://schemas.microsoft.com/office/drawing/2014/main" id="{8B3C57C7-6F76-502D-B6F9-A8CEC9C53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295417"/>
              </p:ext>
            </p:extLst>
          </p:nvPr>
        </p:nvGraphicFramePr>
        <p:xfrm>
          <a:off x="22304205" y="11769403"/>
          <a:ext cx="5798835" cy="484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graphicFrame>
        <p:nvGraphicFramePr>
          <p:cNvPr id="1067" name="Diagram 1066">
            <a:extLst>
              <a:ext uri="{FF2B5EF4-FFF2-40B4-BE49-F238E27FC236}">
                <a16:creationId xmlns:a16="http://schemas.microsoft.com/office/drawing/2014/main" id="{F9EDFA07-8D0F-7B15-40D3-881942D4F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891770"/>
              </p:ext>
            </p:extLst>
          </p:nvPr>
        </p:nvGraphicFramePr>
        <p:xfrm>
          <a:off x="36973856" y="7353054"/>
          <a:ext cx="5568098" cy="6014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graphicFrame>
        <p:nvGraphicFramePr>
          <p:cNvPr id="1071" name="Diagram 1070">
            <a:extLst>
              <a:ext uri="{FF2B5EF4-FFF2-40B4-BE49-F238E27FC236}">
                <a16:creationId xmlns:a16="http://schemas.microsoft.com/office/drawing/2014/main" id="{CDE28ED0-483C-6114-3ED7-CB155C3562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472601"/>
              </p:ext>
            </p:extLst>
          </p:nvPr>
        </p:nvGraphicFramePr>
        <p:xfrm>
          <a:off x="29974388" y="15714321"/>
          <a:ext cx="4805862" cy="8651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5" r:lo="rId46" r:qs="rId47" r:cs="rId48"/>
          </a:graphicData>
        </a:graphic>
      </p:graphicFrame>
      <p:sp>
        <p:nvSpPr>
          <p:cNvPr id="1074" name="TextBox 1073">
            <a:extLst>
              <a:ext uri="{FF2B5EF4-FFF2-40B4-BE49-F238E27FC236}">
                <a16:creationId xmlns:a16="http://schemas.microsoft.com/office/drawing/2014/main" id="{7697658F-168E-59AE-CEF5-8E7CECA25C34}"/>
              </a:ext>
            </a:extLst>
          </p:cNvPr>
          <p:cNvSpPr txBox="1"/>
          <p:nvPr/>
        </p:nvSpPr>
        <p:spPr>
          <a:xfrm>
            <a:off x="15521781" y="23894745"/>
            <a:ext cx="1267756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Fig. 3: 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Bayesian </a:t>
            </a:r>
            <a:r>
              <a:rPr lang="en-US" sz="1400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Flipout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 model results of each GMI channel for 3 random days in Jan., Feb., and May.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85CEF206-9ACC-BA83-14FA-0E7D0194268E}"/>
              </a:ext>
            </a:extLst>
          </p:cNvPr>
          <p:cNvSpPr txBox="1"/>
          <p:nvPr/>
        </p:nvSpPr>
        <p:spPr>
          <a:xfrm>
            <a:off x="16234117" y="11103816"/>
            <a:ext cx="89736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Fig. 1: 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Bayesian 183</a:t>
            </a:r>
            <a:r>
              <a:rPr lang="en-US" sz="1400" u="none" strike="noStrike" dirty="0"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±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3 GHz (V) predictions on 01 Feb 2020 using 1 month of training data</a:t>
            </a:r>
          </a:p>
          <a:p>
            <a:r>
              <a:rPr lang="en-US" sz="1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Fig. 2: 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Deterministic 183</a:t>
            </a:r>
            <a:r>
              <a:rPr lang="en-US" sz="1400" u="none" strike="noStrike" dirty="0"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±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3 GHz (V) predictions compared to 37 GHz (H) predictions with same training data</a:t>
            </a:r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99BAA37C-DA7B-BF23-B8EE-F4589EF265A7}"/>
              </a:ext>
            </a:extLst>
          </p:cNvPr>
          <p:cNvSpPr txBox="1"/>
          <p:nvPr/>
        </p:nvSpPr>
        <p:spPr>
          <a:xfrm>
            <a:off x="15606752" y="31789691"/>
            <a:ext cx="1249628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Fig. 4: 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Comparison of calibrations between predicted uncertainty vs absolute error for Bayesian </a:t>
            </a:r>
            <a:r>
              <a:rPr lang="en-US" sz="1400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Flipout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, Monte Carlo Dropout, and Reparameterization architectures</a:t>
            </a: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CE523BDB-8464-1176-3889-B488774C9A10}"/>
              </a:ext>
            </a:extLst>
          </p:cNvPr>
          <p:cNvSpPr txBox="1"/>
          <p:nvPr/>
        </p:nvSpPr>
        <p:spPr>
          <a:xfrm>
            <a:off x="35262398" y="23163020"/>
            <a:ext cx="731909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Fig. 6: 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Latest Bayesian model results showing example predictions of Hurricane Teddy (2020) on 19 Sep 2020 using 6 months of IR training data and a modified architecture that allows for aleatoric and epistemic uncertainty decomposition. Future work will involve curating an optimal training dataset and exploring the utility of visible ABI bands.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4650F8FA-DFA7-9A16-0808-3D2920E87AC0}"/>
              </a:ext>
            </a:extLst>
          </p:cNvPr>
          <p:cNvSpPr txBox="1"/>
          <p:nvPr/>
        </p:nvSpPr>
        <p:spPr>
          <a:xfrm>
            <a:off x="36973856" y="13337162"/>
            <a:ext cx="5607634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Fig. 5: </a:t>
            </a:r>
            <a:r>
              <a:rPr lang="en-US" sz="14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Application of uncertainty decomposition from sample mesoscale sectors in Fig. 1. Predictions in row (c) show only the top 80% most certain predictions.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0D67CFB9-7A76-DD2D-3047-5BC61FFEDE5E}"/>
              </a:ext>
            </a:extLst>
          </p:cNvPr>
          <p:cNvSpPr txBox="1"/>
          <p:nvPr/>
        </p:nvSpPr>
        <p:spPr>
          <a:xfrm>
            <a:off x="36838733" y="14167443"/>
            <a:ext cx="5840728" cy="14619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The results up to this point are currently undergoing peer review!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Uncertainty Calibration of Synthetic Microwave Brightness Temperatures from Bayesian Deep Learning</a:t>
            </a:r>
            <a:br>
              <a:rPr lang="en-US" sz="16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</a:br>
            <a:r>
              <a:rPr lang="en-US" sz="1600" dirty="0"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Ortiz, P., E.G. Casas, M. </a:t>
            </a:r>
            <a:r>
              <a:rPr lang="en-US" sz="1600" dirty="0" err="1"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Orescanin</a:t>
            </a:r>
            <a:r>
              <a:rPr lang="en-US" sz="1600" dirty="0"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, S. Powell, and V. Petkovic</a:t>
            </a:r>
            <a:endParaRPr lang="en-US" sz="16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pic>
        <p:nvPicPr>
          <p:cNvPr id="1087" name="Picture 1086">
            <a:extLst>
              <a:ext uri="{FF2B5EF4-FFF2-40B4-BE49-F238E27FC236}">
                <a16:creationId xmlns:a16="http://schemas.microsoft.com/office/drawing/2014/main" id="{521E9D91-4F33-40E4-225D-DF162A4FB56A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8990" r="4313" b="10443"/>
          <a:stretch/>
        </p:blipFill>
        <p:spPr>
          <a:xfrm>
            <a:off x="34973623" y="16096318"/>
            <a:ext cx="7745549" cy="7060607"/>
          </a:xfrm>
          <a:prstGeom prst="rect">
            <a:avLst/>
          </a:prstGeom>
        </p:spPr>
      </p:pic>
      <p:sp>
        <p:nvSpPr>
          <p:cNvPr id="1089" name="TextBox 1088">
            <a:extLst>
              <a:ext uri="{FF2B5EF4-FFF2-40B4-BE49-F238E27FC236}">
                <a16:creationId xmlns:a16="http://schemas.microsoft.com/office/drawing/2014/main" id="{C30F1903-2F25-C7AD-CFCA-63A11D761E96}"/>
              </a:ext>
            </a:extLst>
          </p:cNvPr>
          <p:cNvSpPr txBox="1"/>
          <p:nvPr/>
        </p:nvSpPr>
        <p:spPr>
          <a:xfrm>
            <a:off x="1143000" y="14049151"/>
            <a:ext cx="2646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worldview.earthdata.nasa.gov</a:t>
            </a:r>
            <a:endParaRPr lang="en-US" sz="1200" dirty="0"/>
          </a:p>
        </p:txBody>
      </p:sp>
      <p:sp>
        <p:nvSpPr>
          <p:cNvPr id="1091" name="TextBox 1090">
            <a:extLst>
              <a:ext uri="{FF2B5EF4-FFF2-40B4-BE49-F238E27FC236}">
                <a16:creationId xmlns:a16="http://schemas.microsoft.com/office/drawing/2014/main" id="{A4226992-8927-D103-FE34-A8E9FE58A27D}"/>
              </a:ext>
            </a:extLst>
          </p:cNvPr>
          <p:cNvSpPr txBox="1"/>
          <p:nvPr/>
        </p:nvSpPr>
        <p:spPr>
          <a:xfrm>
            <a:off x="1315358" y="28212358"/>
            <a:ext cx="4127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www.star.nesdis.noaa.gov</a:t>
            </a:r>
            <a:r>
              <a:rPr lang="en-US" sz="1200" dirty="0"/>
              <a:t>/GOES/</a:t>
            </a:r>
            <a:r>
              <a:rPr lang="en-US" sz="1200" dirty="0" err="1"/>
              <a:t>fulldisk.php?sat</a:t>
            </a:r>
            <a:r>
              <a:rPr lang="en-US" sz="1200" dirty="0"/>
              <a:t>=G17</a:t>
            </a:r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33455F64-5B0A-EB87-CC16-D09D4916C051}"/>
              </a:ext>
            </a:extLst>
          </p:cNvPr>
          <p:cNvSpPr txBox="1"/>
          <p:nvPr/>
        </p:nvSpPr>
        <p:spPr>
          <a:xfrm>
            <a:off x="7497186" y="28206447"/>
            <a:ext cx="2646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worldview.earthdata.nasa.gov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F291D-7B78-81F7-61DE-40A9FBE44547}"/>
              </a:ext>
            </a:extLst>
          </p:cNvPr>
          <p:cNvSpPr txBox="1"/>
          <p:nvPr/>
        </p:nvSpPr>
        <p:spPr>
          <a:xfrm>
            <a:off x="6787684" y="14046865"/>
            <a:ext cx="25330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https://</a:t>
            </a:r>
            <a:r>
              <a:rPr lang="en-US" sz="1100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www.nrlmry.navy.mil</a:t>
            </a:r>
            <a:r>
              <a:rPr lang="en-US" sz="1100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/</a:t>
            </a:r>
            <a:r>
              <a:rPr lang="en-US" sz="1100" dirty="0" err="1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TC.html</a:t>
            </a:r>
            <a:endParaRPr lang="en-US" sz="1100" dirty="0"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FF59BC-953A-A70B-87F8-3653470EB17F}"/>
              </a:ext>
            </a:extLst>
          </p:cNvPr>
          <p:cNvSpPr txBox="1"/>
          <p:nvPr/>
        </p:nvSpPr>
        <p:spPr>
          <a:xfrm>
            <a:off x="32167401" y="4051176"/>
            <a:ext cx="11252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Office of Naval Research grant N0001421WX00575 and 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effectLst/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National Oceanic and Atmospheric Administration grant NA19NES4320002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(Cooperative Institute for Satellite Earth System Studies - CISESS) at the University of Maryland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75F7F9-C02B-11EE-4A9E-908795C4B859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"/>
          <a:stretch/>
        </p:blipFill>
        <p:spPr>
          <a:xfrm>
            <a:off x="15295415" y="11679338"/>
            <a:ext cx="6858000" cy="5101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53B9AF-17A4-EC57-F12B-7CB1A8FDC057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8901" r="3409" b="8901"/>
          <a:stretch/>
        </p:blipFill>
        <p:spPr>
          <a:xfrm>
            <a:off x="29900562" y="7270388"/>
            <a:ext cx="6915151" cy="82678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ECB6DC-A02C-A056-C63F-00ECECD4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5414" y="260512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SESS">
            <a:extLst>
              <a:ext uri="{FF2B5EF4-FFF2-40B4-BE49-F238E27FC236}">
                <a16:creationId xmlns:a16="http://schemas.microsoft.com/office/drawing/2014/main" id="{111614E6-CD46-D54C-3103-0A46E052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537" y="2258012"/>
            <a:ext cx="299258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 Poster">
  <a:themeElements>
    <a:clrScheme name="Custom 1">
      <a:dk1>
        <a:srgbClr val="292934"/>
      </a:dk1>
      <a:lt1>
        <a:srgbClr val="FFFFFF"/>
      </a:lt1>
      <a:dk2>
        <a:srgbClr val="00457B"/>
      </a:dk2>
      <a:lt2>
        <a:srgbClr val="FED457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5A68E73-61CB-4542-8C48-DCBB2482A3D5}" vid="{6A3CA63D-1E3C-4681-8668-89277FEB3FEB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5779</TotalTime>
  <Words>1241</Words>
  <Application>Microsoft Macintosh PowerPoint</Application>
  <PresentationFormat>Custom</PresentationFormat>
  <Paragraphs>115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Adelle Sans Devanagari</vt:lpstr>
      <vt:lpstr>Arial</vt:lpstr>
      <vt:lpstr>Calibri</vt:lpstr>
      <vt:lpstr>Cambria</vt:lpstr>
      <vt:lpstr>Trajan Pro</vt:lpstr>
      <vt:lpstr>Medical Poster</vt:lpstr>
      <vt:lpstr>Towards Trusting Synthetic Microwave Retrievals:  Introducing Uncertainty Quantification in a New Bayesian Convolutional Neural Network Architecture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[Poster Title] Lorem ipsum dolor sit amet, consectetuer adipiscing elit maecenas porttitor congue massa fusce</dc:title>
  <dc:creator/>
  <cp:lastModifiedBy>Casas, Eleanor (CIV)</cp:lastModifiedBy>
  <cp:revision>4</cp:revision>
  <dcterms:created xsi:type="dcterms:W3CDTF">2013-12-03T00:45:10Z</dcterms:created>
  <dcterms:modified xsi:type="dcterms:W3CDTF">2022-12-28T23:51:57Z</dcterms:modified>
</cp:coreProperties>
</file>