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Default Extension="tiff" ContentType="image/tiff"/>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viewProps.xml" ContentType="application/vnd.openxmlformats-officedocument.presentationml.viewProps+xml"/>
  <Override PartName="/ppt/slideMasters/slideMaster1.xml" ContentType="application/vnd.openxmlformats-officedocument.presentationml.slideMaster+xml"/>
  <Default Extension="bin" ContentType="application/vnd.openxmlformats-officedocument.presentationml.printerSettings"/>
  <Default Extension="rels" ContentType="application/vnd.openxmlformats-package.relationships+xml"/>
  <Default Extension="gif" ContentType="image/gif"/>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43891200" cy="43891200"/>
  <p:notesSz cx="6858000" cy="9144000"/>
  <p:defaultTextStyle>
    <a:defPPr>
      <a:defRPr lang="en-US"/>
    </a:defPPr>
    <a:lvl1pPr marL="0" algn="l" defTabSz="2507761" rtl="0" eaLnBrk="1" latinLnBrk="0" hangingPunct="1">
      <a:defRPr sz="9800" kern="1200">
        <a:solidFill>
          <a:schemeClr val="tx1"/>
        </a:solidFill>
        <a:latin typeface="+mn-lt"/>
        <a:ea typeface="+mn-ea"/>
        <a:cs typeface="+mn-cs"/>
      </a:defRPr>
    </a:lvl1pPr>
    <a:lvl2pPr marL="2507761" algn="l" defTabSz="2507761" rtl="0" eaLnBrk="1" latinLnBrk="0" hangingPunct="1">
      <a:defRPr sz="9800" kern="1200">
        <a:solidFill>
          <a:schemeClr val="tx1"/>
        </a:solidFill>
        <a:latin typeface="+mn-lt"/>
        <a:ea typeface="+mn-ea"/>
        <a:cs typeface="+mn-cs"/>
      </a:defRPr>
    </a:lvl2pPr>
    <a:lvl3pPr marL="5015522" algn="l" defTabSz="2507761" rtl="0" eaLnBrk="1" latinLnBrk="0" hangingPunct="1">
      <a:defRPr sz="9800" kern="1200">
        <a:solidFill>
          <a:schemeClr val="tx1"/>
        </a:solidFill>
        <a:latin typeface="+mn-lt"/>
        <a:ea typeface="+mn-ea"/>
        <a:cs typeface="+mn-cs"/>
      </a:defRPr>
    </a:lvl3pPr>
    <a:lvl4pPr marL="7523284" algn="l" defTabSz="2507761" rtl="0" eaLnBrk="1" latinLnBrk="0" hangingPunct="1">
      <a:defRPr sz="9800" kern="1200">
        <a:solidFill>
          <a:schemeClr val="tx1"/>
        </a:solidFill>
        <a:latin typeface="+mn-lt"/>
        <a:ea typeface="+mn-ea"/>
        <a:cs typeface="+mn-cs"/>
      </a:defRPr>
    </a:lvl4pPr>
    <a:lvl5pPr marL="10031042" algn="l" defTabSz="2507761" rtl="0" eaLnBrk="1" latinLnBrk="0" hangingPunct="1">
      <a:defRPr sz="9800" kern="1200">
        <a:solidFill>
          <a:schemeClr val="tx1"/>
        </a:solidFill>
        <a:latin typeface="+mn-lt"/>
        <a:ea typeface="+mn-ea"/>
        <a:cs typeface="+mn-cs"/>
      </a:defRPr>
    </a:lvl5pPr>
    <a:lvl6pPr marL="12538805" algn="l" defTabSz="2507761" rtl="0" eaLnBrk="1" latinLnBrk="0" hangingPunct="1">
      <a:defRPr sz="9800" kern="1200">
        <a:solidFill>
          <a:schemeClr val="tx1"/>
        </a:solidFill>
        <a:latin typeface="+mn-lt"/>
        <a:ea typeface="+mn-ea"/>
        <a:cs typeface="+mn-cs"/>
      </a:defRPr>
    </a:lvl6pPr>
    <a:lvl7pPr marL="15046566" algn="l" defTabSz="2507761" rtl="0" eaLnBrk="1" latinLnBrk="0" hangingPunct="1">
      <a:defRPr sz="9800" kern="1200">
        <a:solidFill>
          <a:schemeClr val="tx1"/>
        </a:solidFill>
        <a:latin typeface="+mn-lt"/>
        <a:ea typeface="+mn-ea"/>
        <a:cs typeface="+mn-cs"/>
      </a:defRPr>
    </a:lvl7pPr>
    <a:lvl8pPr marL="17554327" algn="l" defTabSz="2507761" rtl="0" eaLnBrk="1" latinLnBrk="0" hangingPunct="1">
      <a:defRPr sz="9800" kern="1200">
        <a:solidFill>
          <a:schemeClr val="tx1"/>
        </a:solidFill>
        <a:latin typeface="+mn-lt"/>
        <a:ea typeface="+mn-ea"/>
        <a:cs typeface="+mn-cs"/>
      </a:defRPr>
    </a:lvl8pPr>
    <a:lvl9pPr marL="20062088" algn="l" defTabSz="2507761" rtl="0" eaLnBrk="1" latinLnBrk="0" hangingPunct="1">
      <a:defRPr sz="9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5620"/>
    <p:restoredTop sz="94660"/>
  </p:normalViewPr>
  <p:slideViewPr>
    <p:cSldViewPr snapToGrid="0" snapToObjects="1">
      <p:cViewPr>
        <p:scale>
          <a:sx n="50" d="100"/>
          <a:sy n="50" d="100"/>
        </p:scale>
        <p:origin x="-88" y="8400"/>
      </p:cViewPr>
      <p:guideLst>
        <p:guide orient="horz" pos="13824"/>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 Type="http://schemas.openxmlformats.org/officeDocument/2006/relationships/presProps" Target="presProps.xml"/><Relationship Id="rId5" Type="http://schemas.openxmlformats.org/officeDocument/2006/relationships/viewProps" Target="viewProps.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interSettings" Target="printerSettings/printerSettings1.bin"/><Relationship Id="rId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3634724"/>
            <a:ext cx="3730752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24871680"/>
            <a:ext cx="30723840" cy="11216640"/>
          </a:xfrm>
        </p:spPr>
        <p:txBody>
          <a:bodyPr/>
          <a:lstStyle>
            <a:lvl1pPr marL="0" indent="0" algn="ctr">
              <a:buNone/>
              <a:defRPr>
                <a:solidFill>
                  <a:schemeClr val="tx1">
                    <a:tint val="75000"/>
                  </a:schemeClr>
                </a:solidFill>
              </a:defRPr>
            </a:lvl1pPr>
            <a:lvl2pPr marL="2507761" indent="0" algn="ctr">
              <a:buNone/>
              <a:defRPr>
                <a:solidFill>
                  <a:schemeClr val="tx1">
                    <a:tint val="75000"/>
                  </a:schemeClr>
                </a:solidFill>
              </a:defRPr>
            </a:lvl2pPr>
            <a:lvl3pPr marL="5015522" indent="0" algn="ctr">
              <a:buNone/>
              <a:defRPr>
                <a:solidFill>
                  <a:schemeClr val="tx1">
                    <a:tint val="75000"/>
                  </a:schemeClr>
                </a:solidFill>
              </a:defRPr>
            </a:lvl3pPr>
            <a:lvl4pPr marL="7523284" indent="0" algn="ctr">
              <a:buNone/>
              <a:defRPr>
                <a:solidFill>
                  <a:schemeClr val="tx1">
                    <a:tint val="75000"/>
                  </a:schemeClr>
                </a:solidFill>
              </a:defRPr>
            </a:lvl4pPr>
            <a:lvl5pPr marL="10031042" indent="0" algn="ctr">
              <a:buNone/>
              <a:defRPr>
                <a:solidFill>
                  <a:schemeClr val="tx1">
                    <a:tint val="75000"/>
                  </a:schemeClr>
                </a:solidFill>
              </a:defRPr>
            </a:lvl5pPr>
            <a:lvl6pPr marL="12538805" indent="0" algn="ctr">
              <a:buNone/>
              <a:defRPr>
                <a:solidFill>
                  <a:schemeClr val="tx1">
                    <a:tint val="75000"/>
                  </a:schemeClr>
                </a:solidFill>
              </a:defRPr>
            </a:lvl6pPr>
            <a:lvl7pPr marL="15046566" indent="0" algn="ctr">
              <a:buNone/>
              <a:defRPr>
                <a:solidFill>
                  <a:schemeClr val="tx1">
                    <a:tint val="75000"/>
                  </a:schemeClr>
                </a:solidFill>
              </a:defRPr>
            </a:lvl7pPr>
            <a:lvl8pPr marL="17554327" indent="0" algn="ctr">
              <a:buNone/>
              <a:defRPr>
                <a:solidFill>
                  <a:schemeClr val="tx1">
                    <a:tint val="75000"/>
                  </a:schemeClr>
                </a:solidFill>
              </a:defRPr>
            </a:lvl8pPr>
            <a:lvl9pPr marL="200620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7" y="11247125"/>
            <a:ext cx="47404018" cy="23968455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5" y="11247125"/>
            <a:ext cx="141480542" cy="2396845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8204162"/>
            <a:ext cx="37307520" cy="8717280"/>
          </a:xfrm>
        </p:spPr>
        <p:txBody>
          <a:bodyPr anchor="t"/>
          <a:lstStyle>
            <a:lvl1pPr algn="l">
              <a:defRPr sz="218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8602967"/>
            <a:ext cx="37307520" cy="9601198"/>
          </a:xfrm>
        </p:spPr>
        <p:txBody>
          <a:bodyPr anchor="b"/>
          <a:lstStyle>
            <a:lvl1pPr marL="0" indent="0">
              <a:buNone/>
              <a:defRPr sz="11000">
                <a:solidFill>
                  <a:schemeClr val="tx1">
                    <a:tint val="75000"/>
                  </a:schemeClr>
                </a:solidFill>
              </a:defRPr>
            </a:lvl1pPr>
            <a:lvl2pPr marL="2507761" indent="0">
              <a:buNone/>
              <a:defRPr sz="9800">
                <a:solidFill>
                  <a:schemeClr val="tx1">
                    <a:tint val="75000"/>
                  </a:schemeClr>
                </a:solidFill>
              </a:defRPr>
            </a:lvl2pPr>
            <a:lvl3pPr marL="5015522" indent="0">
              <a:buNone/>
              <a:defRPr sz="8800">
                <a:solidFill>
                  <a:schemeClr val="tx1">
                    <a:tint val="75000"/>
                  </a:schemeClr>
                </a:solidFill>
              </a:defRPr>
            </a:lvl3pPr>
            <a:lvl4pPr marL="7523284" indent="0">
              <a:buNone/>
              <a:defRPr sz="7800">
                <a:solidFill>
                  <a:schemeClr val="tx1">
                    <a:tint val="75000"/>
                  </a:schemeClr>
                </a:solidFill>
              </a:defRPr>
            </a:lvl4pPr>
            <a:lvl5pPr marL="10031042" indent="0">
              <a:buNone/>
              <a:defRPr sz="7800">
                <a:solidFill>
                  <a:schemeClr val="tx1">
                    <a:tint val="75000"/>
                  </a:schemeClr>
                </a:solidFill>
              </a:defRPr>
            </a:lvl5pPr>
            <a:lvl6pPr marL="12538805" indent="0">
              <a:buNone/>
              <a:defRPr sz="7800">
                <a:solidFill>
                  <a:schemeClr val="tx1">
                    <a:tint val="75000"/>
                  </a:schemeClr>
                </a:solidFill>
              </a:defRPr>
            </a:lvl6pPr>
            <a:lvl7pPr marL="15046566" indent="0">
              <a:buNone/>
              <a:defRPr sz="7800">
                <a:solidFill>
                  <a:schemeClr val="tx1">
                    <a:tint val="75000"/>
                  </a:schemeClr>
                </a:solidFill>
              </a:defRPr>
            </a:lvl7pPr>
            <a:lvl8pPr marL="17554327" indent="0">
              <a:buNone/>
              <a:defRPr sz="7800">
                <a:solidFill>
                  <a:schemeClr val="tx1">
                    <a:tint val="75000"/>
                  </a:schemeClr>
                </a:solidFill>
              </a:defRPr>
            </a:lvl8pPr>
            <a:lvl9pPr marL="20062088"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65542167"/>
            <a:ext cx="94442280" cy="185389518"/>
          </a:xfrm>
        </p:spPr>
        <p:txBody>
          <a:bodyPr/>
          <a:lstStyle>
            <a:lvl1pPr>
              <a:defRPr sz="15400"/>
            </a:lvl1pPr>
            <a:lvl2pPr>
              <a:defRPr sz="13200"/>
            </a:lvl2pPr>
            <a:lvl3pPr>
              <a:defRPr sz="11000"/>
            </a:lvl3pPr>
            <a:lvl4pPr>
              <a:defRPr sz="9800"/>
            </a:lvl4pPr>
            <a:lvl5pPr>
              <a:defRPr sz="9800"/>
            </a:lvl5pPr>
            <a:lvl6pPr>
              <a:defRPr sz="9800"/>
            </a:lvl6pPr>
            <a:lvl7pPr>
              <a:defRPr sz="9800"/>
            </a:lvl7pPr>
            <a:lvl8pPr>
              <a:defRPr sz="9800"/>
            </a:lvl8pPr>
            <a:lvl9pPr>
              <a:defRPr sz="9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65542167"/>
            <a:ext cx="94442280" cy="185389518"/>
          </a:xfrm>
        </p:spPr>
        <p:txBody>
          <a:bodyPr/>
          <a:lstStyle>
            <a:lvl1pPr>
              <a:defRPr sz="15400"/>
            </a:lvl1pPr>
            <a:lvl2pPr>
              <a:defRPr sz="13200"/>
            </a:lvl2pPr>
            <a:lvl3pPr>
              <a:defRPr sz="11000"/>
            </a:lvl3pPr>
            <a:lvl4pPr>
              <a:defRPr sz="9800"/>
            </a:lvl4pPr>
            <a:lvl5pPr>
              <a:defRPr sz="9800"/>
            </a:lvl5pPr>
            <a:lvl6pPr>
              <a:defRPr sz="9800"/>
            </a:lvl6pPr>
            <a:lvl7pPr>
              <a:defRPr sz="9800"/>
            </a:lvl7pPr>
            <a:lvl8pPr>
              <a:defRPr sz="9800"/>
            </a:lvl8pPr>
            <a:lvl9pPr>
              <a:defRPr sz="9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757684"/>
            <a:ext cx="3950208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9824727"/>
            <a:ext cx="19392902" cy="4094478"/>
          </a:xfrm>
        </p:spPr>
        <p:txBody>
          <a:bodyPr anchor="b"/>
          <a:lstStyle>
            <a:lvl1pPr marL="0" indent="0">
              <a:buNone/>
              <a:defRPr sz="13200" b="1"/>
            </a:lvl1pPr>
            <a:lvl2pPr marL="2507761" indent="0">
              <a:buNone/>
              <a:defRPr sz="11000" b="1"/>
            </a:lvl2pPr>
            <a:lvl3pPr marL="5015522" indent="0">
              <a:buNone/>
              <a:defRPr sz="9800" b="1"/>
            </a:lvl3pPr>
            <a:lvl4pPr marL="7523284" indent="0">
              <a:buNone/>
              <a:defRPr sz="8800" b="1"/>
            </a:lvl4pPr>
            <a:lvl5pPr marL="10031042" indent="0">
              <a:buNone/>
              <a:defRPr sz="8800" b="1"/>
            </a:lvl5pPr>
            <a:lvl6pPr marL="12538805" indent="0">
              <a:buNone/>
              <a:defRPr sz="8800" b="1"/>
            </a:lvl6pPr>
            <a:lvl7pPr marL="15046566" indent="0">
              <a:buNone/>
              <a:defRPr sz="8800" b="1"/>
            </a:lvl7pPr>
            <a:lvl8pPr marL="17554327" indent="0">
              <a:buNone/>
              <a:defRPr sz="8800" b="1"/>
            </a:lvl8pPr>
            <a:lvl9pPr marL="20062088"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2194561" y="13919204"/>
            <a:ext cx="19392902" cy="25288244"/>
          </a:xfrm>
        </p:spPr>
        <p:txBody>
          <a:bodyPr/>
          <a:lstStyle>
            <a:lvl1pPr>
              <a:defRPr sz="13200"/>
            </a:lvl1pPr>
            <a:lvl2pPr>
              <a:defRPr sz="110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9824727"/>
            <a:ext cx="19400520" cy="4094478"/>
          </a:xfrm>
        </p:spPr>
        <p:txBody>
          <a:bodyPr anchor="b"/>
          <a:lstStyle>
            <a:lvl1pPr marL="0" indent="0">
              <a:buNone/>
              <a:defRPr sz="13200" b="1"/>
            </a:lvl1pPr>
            <a:lvl2pPr marL="2507761" indent="0">
              <a:buNone/>
              <a:defRPr sz="11000" b="1"/>
            </a:lvl2pPr>
            <a:lvl3pPr marL="5015522" indent="0">
              <a:buNone/>
              <a:defRPr sz="9800" b="1"/>
            </a:lvl3pPr>
            <a:lvl4pPr marL="7523284" indent="0">
              <a:buNone/>
              <a:defRPr sz="8800" b="1"/>
            </a:lvl4pPr>
            <a:lvl5pPr marL="10031042" indent="0">
              <a:buNone/>
              <a:defRPr sz="8800" b="1"/>
            </a:lvl5pPr>
            <a:lvl6pPr marL="12538805" indent="0">
              <a:buNone/>
              <a:defRPr sz="8800" b="1"/>
            </a:lvl6pPr>
            <a:lvl7pPr marL="15046566" indent="0">
              <a:buNone/>
              <a:defRPr sz="8800" b="1"/>
            </a:lvl7pPr>
            <a:lvl8pPr marL="17554327" indent="0">
              <a:buNone/>
              <a:defRPr sz="8800" b="1"/>
            </a:lvl8pPr>
            <a:lvl9pPr marL="20062088"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2296122" y="13919204"/>
            <a:ext cx="19400520" cy="25288244"/>
          </a:xfrm>
        </p:spPr>
        <p:txBody>
          <a:bodyPr/>
          <a:lstStyle>
            <a:lvl1pPr>
              <a:defRPr sz="13200"/>
            </a:lvl1pPr>
            <a:lvl2pPr>
              <a:defRPr sz="110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5" y="1747520"/>
            <a:ext cx="14439902" cy="7437120"/>
          </a:xfrm>
        </p:spPr>
        <p:txBody>
          <a:bodyPr anchor="b"/>
          <a:lstStyle>
            <a:lvl1pPr algn="l">
              <a:defRPr sz="11000" b="1"/>
            </a:lvl1pPr>
          </a:lstStyle>
          <a:p>
            <a:r>
              <a:rPr lang="en-US" smtClean="0"/>
              <a:t>Click to edit Master title style</a:t>
            </a:r>
            <a:endParaRPr lang="en-US"/>
          </a:p>
        </p:txBody>
      </p:sp>
      <p:sp>
        <p:nvSpPr>
          <p:cNvPr id="3" name="Content Placeholder 2"/>
          <p:cNvSpPr>
            <a:spLocks noGrp="1"/>
          </p:cNvSpPr>
          <p:nvPr>
            <p:ph idx="1"/>
          </p:nvPr>
        </p:nvSpPr>
        <p:spPr>
          <a:xfrm>
            <a:off x="17160240" y="1747524"/>
            <a:ext cx="24536400" cy="37459924"/>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5" y="9184644"/>
            <a:ext cx="14439902" cy="30022804"/>
          </a:xfrm>
        </p:spPr>
        <p:txBody>
          <a:bodyPr/>
          <a:lstStyle>
            <a:lvl1pPr marL="0" indent="0">
              <a:buNone/>
              <a:defRPr sz="7800"/>
            </a:lvl1pPr>
            <a:lvl2pPr marL="2507761" indent="0">
              <a:buNone/>
              <a:defRPr sz="6600"/>
            </a:lvl2pPr>
            <a:lvl3pPr marL="5015522" indent="0">
              <a:buNone/>
              <a:defRPr sz="5600"/>
            </a:lvl3pPr>
            <a:lvl4pPr marL="7523284" indent="0">
              <a:buNone/>
              <a:defRPr sz="5000"/>
            </a:lvl4pPr>
            <a:lvl5pPr marL="10031042" indent="0">
              <a:buNone/>
              <a:defRPr sz="5000"/>
            </a:lvl5pPr>
            <a:lvl6pPr marL="12538805" indent="0">
              <a:buNone/>
              <a:defRPr sz="5000"/>
            </a:lvl6pPr>
            <a:lvl7pPr marL="15046566" indent="0">
              <a:buNone/>
              <a:defRPr sz="5000"/>
            </a:lvl7pPr>
            <a:lvl8pPr marL="17554327" indent="0">
              <a:buNone/>
              <a:defRPr sz="5000"/>
            </a:lvl8pPr>
            <a:lvl9pPr marL="20062088"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30723840"/>
            <a:ext cx="26334720" cy="3627124"/>
          </a:xfrm>
        </p:spPr>
        <p:txBody>
          <a:bodyPr anchor="b"/>
          <a:lstStyle>
            <a:lvl1pPr algn="l">
              <a:defRPr sz="11000" b="1"/>
            </a:lvl1pPr>
          </a:lstStyle>
          <a:p>
            <a:r>
              <a:rPr lang="en-US" smtClean="0"/>
              <a:t>Click to edit Master title style</a:t>
            </a:r>
            <a:endParaRPr lang="en-US"/>
          </a:p>
        </p:txBody>
      </p:sp>
      <p:sp>
        <p:nvSpPr>
          <p:cNvPr id="3" name="Picture Placeholder 2"/>
          <p:cNvSpPr>
            <a:spLocks noGrp="1"/>
          </p:cNvSpPr>
          <p:nvPr>
            <p:ph type="pic" idx="1"/>
          </p:nvPr>
        </p:nvSpPr>
        <p:spPr>
          <a:xfrm>
            <a:off x="8602982" y="3921760"/>
            <a:ext cx="26334720" cy="26334720"/>
          </a:xfrm>
        </p:spPr>
        <p:txBody>
          <a:bodyPr/>
          <a:lstStyle>
            <a:lvl1pPr marL="0" indent="0">
              <a:buNone/>
              <a:defRPr sz="17600"/>
            </a:lvl1pPr>
            <a:lvl2pPr marL="2507761" indent="0">
              <a:buNone/>
              <a:defRPr sz="15400"/>
            </a:lvl2pPr>
            <a:lvl3pPr marL="5015522" indent="0">
              <a:buNone/>
              <a:defRPr sz="13200"/>
            </a:lvl3pPr>
            <a:lvl4pPr marL="7523284" indent="0">
              <a:buNone/>
              <a:defRPr sz="11000"/>
            </a:lvl4pPr>
            <a:lvl5pPr marL="10031042" indent="0">
              <a:buNone/>
              <a:defRPr sz="11000"/>
            </a:lvl5pPr>
            <a:lvl6pPr marL="12538805" indent="0">
              <a:buNone/>
              <a:defRPr sz="11000"/>
            </a:lvl6pPr>
            <a:lvl7pPr marL="15046566" indent="0">
              <a:buNone/>
              <a:defRPr sz="11000"/>
            </a:lvl7pPr>
            <a:lvl8pPr marL="17554327" indent="0">
              <a:buNone/>
              <a:defRPr sz="11000"/>
            </a:lvl8pPr>
            <a:lvl9pPr marL="20062088" indent="0">
              <a:buNone/>
              <a:defRPr sz="11000"/>
            </a:lvl9pPr>
          </a:lstStyle>
          <a:p>
            <a:endParaRPr lang="en-US" dirty="0"/>
          </a:p>
        </p:txBody>
      </p:sp>
      <p:sp>
        <p:nvSpPr>
          <p:cNvPr id="4" name="Text Placeholder 3"/>
          <p:cNvSpPr>
            <a:spLocks noGrp="1"/>
          </p:cNvSpPr>
          <p:nvPr>
            <p:ph type="body" sz="half" idx="2"/>
          </p:nvPr>
        </p:nvSpPr>
        <p:spPr>
          <a:xfrm>
            <a:off x="8602982" y="34350965"/>
            <a:ext cx="26334720" cy="5151118"/>
          </a:xfrm>
        </p:spPr>
        <p:txBody>
          <a:bodyPr/>
          <a:lstStyle>
            <a:lvl1pPr marL="0" indent="0">
              <a:buNone/>
              <a:defRPr sz="7800"/>
            </a:lvl1pPr>
            <a:lvl2pPr marL="2507761" indent="0">
              <a:buNone/>
              <a:defRPr sz="6600"/>
            </a:lvl2pPr>
            <a:lvl3pPr marL="5015522" indent="0">
              <a:buNone/>
              <a:defRPr sz="5600"/>
            </a:lvl3pPr>
            <a:lvl4pPr marL="7523284" indent="0">
              <a:buNone/>
              <a:defRPr sz="5000"/>
            </a:lvl4pPr>
            <a:lvl5pPr marL="10031042" indent="0">
              <a:buNone/>
              <a:defRPr sz="5000"/>
            </a:lvl5pPr>
            <a:lvl6pPr marL="12538805" indent="0">
              <a:buNone/>
              <a:defRPr sz="5000"/>
            </a:lvl6pPr>
            <a:lvl7pPr marL="15046566" indent="0">
              <a:buNone/>
              <a:defRPr sz="5000"/>
            </a:lvl7pPr>
            <a:lvl8pPr marL="17554327" indent="0">
              <a:buNone/>
              <a:defRPr sz="5000"/>
            </a:lvl8pPr>
            <a:lvl9pPr marL="20062088" indent="0">
              <a:buNone/>
              <a:defRPr sz="5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F515C4-7E3F-034B-B878-9CD1BCF5E91A}" type="datetimeFigureOut">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C90D58-C6FD-8048-AF5E-88792AFF8A9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757684"/>
            <a:ext cx="39502080" cy="7315200"/>
          </a:xfrm>
          <a:prstGeom prst="rect">
            <a:avLst/>
          </a:prstGeom>
        </p:spPr>
        <p:txBody>
          <a:bodyPr vert="horz" lIns="501552" tIns="250776" rIns="501552" bIns="25077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10241284"/>
            <a:ext cx="39502080" cy="28966164"/>
          </a:xfrm>
          <a:prstGeom prst="rect">
            <a:avLst/>
          </a:prstGeom>
        </p:spPr>
        <p:txBody>
          <a:bodyPr vert="horz" lIns="501552" tIns="250776" rIns="501552" bIns="2507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40680646"/>
            <a:ext cx="10241280" cy="2336800"/>
          </a:xfrm>
          <a:prstGeom prst="rect">
            <a:avLst/>
          </a:prstGeom>
        </p:spPr>
        <p:txBody>
          <a:bodyPr vert="horz" lIns="501552" tIns="250776" rIns="501552" bIns="250776" rtlCol="0" anchor="ctr"/>
          <a:lstStyle>
            <a:lvl1pPr algn="l">
              <a:defRPr sz="6600">
                <a:solidFill>
                  <a:schemeClr val="tx1">
                    <a:tint val="75000"/>
                  </a:schemeClr>
                </a:solidFill>
              </a:defRPr>
            </a:lvl1pPr>
          </a:lstStyle>
          <a:p>
            <a:fld id="{46F515C4-7E3F-034B-B878-9CD1BCF5E91A}" type="datetimeFigureOut">
              <a:rPr lang="en-US" smtClean="0"/>
              <a:pPr/>
              <a:t>2/25/13</a:t>
            </a:fld>
            <a:endParaRPr lang="en-US" dirty="0"/>
          </a:p>
        </p:txBody>
      </p:sp>
      <p:sp>
        <p:nvSpPr>
          <p:cNvPr id="5" name="Footer Placeholder 4"/>
          <p:cNvSpPr>
            <a:spLocks noGrp="1"/>
          </p:cNvSpPr>
          <p:nvPr>
            <p:ph type="ftr" sz="quarter" idx="3"/>
          </p:nvPr>
        </p:nvSpPr>
        <p:spPr>
          <a:xfrm>
            <a:off x="14996160" y="40680646"/>
            <a:ext cx="13898880" cy="2336800"/>
          </a:xfrm>
          <a:prstGeom prst="rect">
            <a:avLst/>
          </a:prstGeom>
        </p:spPr>
        <p:txBody>
          <a:bodyPr vert="horz" lIns="501552" tIns="250776" rIns="501552" bIns="250776" rtlCol="0" anchor="ctr"/>
          <a:lstStyle>
            <a:lvl1pPr algn="ctr">
              <a:defRPr sz="6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1455360" y="40680646"/>
            <a:ext cx="10241280" cy="2336800"/>
          </a:xfrm>
          <a:prstGeom prst="rect">
            <a:avLst/>
          </a:prstGeom>
        </p:spPr>
        <p:txBody>
          <a:bodyPr vert="horz" lIns="501552" tIns="250776" rIns="501552" bIns="250776" rtlCol="0" anchor="ctr"/>
          <a:lstStyle>
            <a:lvl1pPr algn="r">
              <a:defRPr sz="6600">
                <a:solidFill>
                  <a:schemeClr val="tx1">
                    <a:tint val="75000"/>
                  </a:schemeClr>
                </a:solidFill>
              </a:defRPr>
            </a:lvl1pPr>
          </a:lstStyle>
          <a:p>
            <a:fld id="{23C90D58-C6FD-8048-AF5E-88792AFF8A9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07761" rtl="0" eaLnBrk="1" latinLnBrk="0" hangingPunct="1">
        <a:spcBef>
          <a:spcPct val="0"/>
        </a:spcBef>
        <a:buNone/>
        <a:defRPr sz="24200" kern="1200">
          <a:solidFill>
            <a:schemeClr val="tx1"/>
          </a:solidFill>
          <a:latin typeface="+mj-lt"/>
          <a:ea typeface="+mj-ea"/>
          <a:cs typeface="+mj-cs"/>
        </a:defRPr>
      </a:lvl1pPr>
    </p:titleStyle>
    <p:bodyStyle>
      <a:lvl1pPr marL="1880821" indent="-1880821" algn="l" defTabSz="2507761" rtl="0" eaLnBrk="1" latinLnBrk="0" hangingPunct="1">
        <a:spcBef>
          <a:spcPct val="20000"/>
        </a:spcBef>
        <a:buFont typeface="Arial"/>
        <a:buChar char="•"/>
        <a:defRPr sz="17600" kern="1200">
          <a:solidFill>
            <a:schemeClr val="tx1"/>
          </a:solidFill>
          <a:latin typeface="+mn-lt"/>
          <a:ea typeface="+mn-ea"/>
          <a:cs typeface="+mn-cs"/>
        </a:defRPr>
      </a:lvl1pPr>
      <a:lvl2pPr marL="4075111" indent="-1567351" algn="l" defTabSz="2507761" rtl="0" eaLnBrk="1" latinLnBrk="0" hangingPunct="1">
        <a:spcBef>
          <a:spcPct val="20000"/>
        </a:spcBef>
        <a:buFont typeface="Arial"/>
        <a:buChar char="–"/>
        <a:defRPr sz="15400" kern="1200">
          <a:solidFill>
            <a:schemeClr val="tx1"/>
          </a:solidFill>
          <a:latin typeface="+mn-lt"/>
          <a:ea typeface="+mn-ea"/>
          <a:cs typeface="+mn-cs"/>
        </a:defRPr>
      </a:lvl2pPr>
      <a:lvl3pPr marL="6269402" indent="-1253882" algn="l" defTabSz="2507761" rtl="0" eaLnBrk="1" latinLnBrk="0" hangingPunct="1">
        <a:spcBef>
          <a:spcPct val="20000"/>
        </a:spcBef>
        <a:buFont typeface="Arial"/>
        <a:buChar char="•"/>
        <a:defRPr sz="13200" kern="1200">
          <a:solidFill>
            <a:schemeClr val="tx1"/>
          </a:solidFill>
          <a:latin typeface="+mn-lt"/>
          <a:ea typeface="+mn-ea"/>
          <a:cs typeface="+mn-cs"/>
        </a:defRPr>
      </a:lvl3pPr>
      <a:lvl4pPr marL="8777164" indent="-1253882" algn="l" defTabSz="2507761" rtl="0" eaLnBrk="1" latinLnBrk="0" hangingPunct="1">
        <a:spcBef>
          <a:spcPct val="20000"/>
        </a:spcBef>
        <a:buFont typeface="Arial"/>
        <a:buChar char="–"/>
        <a:defRPr sz="11000" kern="1200">
          <a:solidFill>
            <a:schemeClr val="tx1"/>
          </a:solidFill>
          <a:latin typeface="+mn-lt"/>
          <a:ea typeface="+mn-ea"/>
          <a:cs typeface="+mn-cs"/>
        </a:defRPr>
      </a:lvl4pPr>
      <a:lvl5pPr marL="11284925" indent="-1253882" algn="l" defTabSz="2507761" rtl="0" eaLnBrk="1" latinLnBrk="0" hangingPunct="1">
        <a:spcBef>
          <a:spcPct val="20000"/>
        </a:spcBef>
        <a:buFont typeface="Arial"/>
        <a:buChar char="»"/>
        <a:defRPr sz="11000" kern="1200">
          <a:solidFill>
            <a:schemeClr val="tx1"/>
          </a:solidFill>
          <a:latin typeface="+mn-lt"/>
          <a:ea typeface="+mn-ea"/>
          <a:cs typeface="+mn-cs"/>
        </a:defRPr>
      </a:lvl5pPr>
      <a:lvl6pPr marL="13792686" indent="-1253882" algn="l" defTabSz="2507761" rtl="0" eaLnBrk="1" latinLnBrk="0" hangingPunct="1">
        <a:spcBef>
          <a:spcPct val="20000"/>
        </a:spcBef>
        <a:buFont typeface="Arial"/>
        <a:buChar char="•"/>
        <a:defRPr sz="11000" kern="1200">
          <a:solidFill>
            <a:schemeClr val="tx1"/>
          </a:solidFill>
          <a:latin typeface="+mn-lt"/>
          <a:ea typeface="+mn-ea"/>
          <a:cs typeface="+mn-cs"/>
        </a:defRPr>
      </a:lvl6pPr>
      <a:lvl7pPr marL="16300446" indent="-1253882" algn="l" defTabSz="2507761" rtl="0" eaLnBrk="1" latinLnBrk="0" hangingPunct="1">
        <a:spcBef>
          <a:spcPct val="20000"/>
        </a:spcBef>
        <a:buFont typeface="Arial"/>
        <a:buChar char="•"/>
        <a:defRPr sz="11000" kern="1200">
          <a:solidFill>
            <a:schemeClr val="tx1"/>
          </a:solidFill>
          <a:latin typeface="+mn-lt"/>
          <a:ea typeface="+mn-ea"/>
          <a:cs typeface="+mn-cs"/>
        </a:defRPr>
      </a:lvl7pPr>
      <a:lvl8pPr marL="18808207" indent="-1253882" algn="l" defTabSz="2507761" rtl="0" eaLnBrk="1" latinLnBrk="0" hangingPunct="1">
        <a:spcBef>
          <a:spcPct val="20000"/>
        </a:spcBef>
        <a:buFont typeface="Arial"/>
        <a:buChar char="•"/>
        <a:defRPr sz="11000" kern="1200">
          <a:solidFill>
            <a:schemeClr val="tx1"/>
          </a:solidFill>
          <a:latin typeface="+mn-lt"/>
          <a:ea typeface="+mn-ea"/>
          <a:cs typeface="+mn-cs"/>
        </a:defRPr>
      </a:lvl8pPr>
      <a:lvl9pPr marL="21315971" indent="-1253882" algn="l" defTabSz="2507761" rtl="0" eaLnBrk="1" latinLnBrk="0" hangingPunct="1">
        <a:spcBef>
          <a:spcPct val="20000"/>
        </a:spcBef>
        <a:buFont typeface="Arial"/>
        <a:buChar char="•"/>
        <a:defRPr sz="11000" kern="1200">
          <a:solidFill>
            <a:schemeClr val="tx1"/>
          </a:solidFill>
          <a:latin typeface="+mn-lt"/>
          <a:ea typeface="+mn-ea"/>
          <a:cs typeface="+mn-cs"/>
        </a:defRPr>
      </a:lvl9pPr>
    </p:bodyStyle>
    <p:otherStyle>
      <a:defPPr>
        <a:defRPr lang="en-US"/>
      </a:defPPr>
      <a:lvl1pPr marL="0" algn="l" defTabSz="2507761" rtl="0" eaLnBrk="1" latinLnBrk="0" hangingPunct="1">
        <a:defRPr sz="9800" kern="1200">
          <a:solidFill>
            <a:schemeClr val="tx1"/>
          </a:solidFill>
          <a:latin typeface="+mn-lt"/>
          <a:ea typeface="+mn-ea"/>
          <a:cs typeface="+mn-cs"/>
        </a:defRPr>
      </a:lvl1pPr>
      <a:lvl2pPr marL="2507761" algn="l" defTabSz="2507761" rtl="0" eaLnBrk="1" latinLnBrk="0" hangingPunct="1">
        <a:defRPr sz="9800" kern="1200">
          <a:solidFill>
            <a:schemeClr val="tx1"/>
          </a:solidFill>
          <a:latin typeface="+mn-lt"/>
          <a:ea typeface="+mn-ea"/>
          <a:cs typeface="+mn-cs"/>
        </a:defRPr>
      </a:lvl2pPr>
      <a:lvl3pPr marL="5015522" algn="l" defTabSz="2507761" rtl="0" eaLnBrk="1" latinLnBrk="0" hangingPunct="1">
        <a:defRPr sz="9800" kern="1200">
          <a:solidFill>
            <a:schemeClr val="tx1"/>
          </a:solidFill>
          <a:latin typeface="+mn-lt"/>
          <a:ea typeface="+mn-ea"/>
          <a:cs typeface="+mn-cs"/>
        </a:defRPr>
      </a:lvl3pPr>
      <a:lvl4pPr marL="7523284" algn="l" defTabSz="2507761" rtl="0" eaLnBrk="1" latinLnBrk="0" hangingPunct="1">
        <a:defRPr sz="9800" kern="1200">
          <a:solidFill>
            <a:schemeClr val="tx1"/>
          </a:solidFill>
          <a:latin typeface="+mn-lt"/>
          <a:ea typeface="+mn-ea"/>
          <a:cs typeface="+mn-cs"/>
        </a:defRPr>
      </a:lvl4pPr>
      <a:lvl5pPr marL="10031042" algn="l" defTabSz="2507761" rtl="0" eaLnBrk="1" latinLnBrk="0" hangingPunct="1">
        <a:defRPr sz="9800" kern="1200">
          <a:solidFill>
            <a:schemeClr val="tx1"/>
          </a:solidFill>
          <a:latin typeface="+mn-lt"/>
          <a:ea typeface="+mn-ea"/>
          <a:cs typeface="+mn-cs"/>
        </a:defRPr>
      </a:lvl5pPr>
      <a:lvl6pPr marL="12538805" algn="l" defTabSz="2507761" rtl="0" eaLnBrk="1" latinLnBrk="0" hangingPunct="1">
        <a:defRPr sz="9800" kern="1200">
          <a:solidFill>
            <a:schemeClr val="tx1"/>
          </a:solidFill>
          <a:latin typeface="+mn-lt"/>
          <a:ea typeface="+mn-ea"/>
          <a:cs typeface="+mn-cs"/>
        </a:defRPr>
      </a:lvl6pPr>
      <a:lvl7pPr marL="15046566" algn="l" defTabSz="2507761" rtl="0" eaLnBrk="1" latinLnBrk="0" hangingPunct="1">
        <a:defRPr sz="9800" kern="1200">
          <a:solidFill>
            <a:schemeClr val="tx1"/>
          </a:solidFill>
          <a:latin typeface="+mn-lt"/>
          <a:ea typeface="+mn-ea"/>
          <a:cs typeface="+mn-cs"/>
        </a:defRPr>
      </a:lvl7pPr>
      <a:lvl8pPr marL="17554327" algn="l" defTabSz="2507761" rtl="0" eaLnBrk="1" latinLnBrk="0" hangingPunct="1">
        <a:defRPr sz="9800" kern="1200">
          <a:solidFill>
            <a:schemeClr val="tx1"/>
          </a:solidFill>
          <a:latin typeface="+mn-lt"/>
          <a:ea typeface="+mn-ea"/>
          <a:cs typeface="+mn-cs"/>
        </a:defRPr>
      </a:lvl8pPr>
      <a:lvl9pPr marL="20062088" algn="l" defTabSz="2507761" rtl="0" eaLnBrk="1" latinLnBrk="0" hangingPunct="1">
        <a:defRPr sz="9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tiff"/><Relationship Id="rId7" Type="http://schemas.openxmlformats.org/officeDocument/2006/relationships/image" Target="../media/image6.tiff"/><Relationship Id="rId11" Type="http://schemas.openxmlformats.org/officeDocument/2006/relationships/image" Target="../media/image10.gif"/><Relationship Id="rId1" Type="http://schemas.openxmlformats.org/officeDocument/2006/relationships/slideLayout" Target="../slideLayouts/slideLayout1.xml"/><Relationship Id="rId6" Type="http://schemas.openxmlformats.org/officeDocument/2006/relationships/image" Target="../media/image5.tiff"/><Relationship Id="rId8" Type="http://schemas.openxmlformats.org/officeDocument/2006/relationships/image" Target="../media/image7.tiff"/><Relationship Id="rId13" Type="http://schemas.openxmlformats.org/officeDocument/2006/relationships/image" Target="../media/image12.tiff"/><Relationship Id="rId10" Type="http://schemas.openxmlformats.org/officeDocument/2006/relationships/image" Target="../media/image9.tiff"/><Relationship Id="rId5" Type="http://schemas.openxmlformats.org/officeDocument/2006/relationships/image" Target="../media/image4.jpeg"/><Relationship Id="rId12" Type="http://schemas.openxmlformats.org/officeDocument/2006/relationships/image" Target="../media/image11.gif"/><Relationship Id="rId2" Type="http://schemas.openxmlformats.org/officeDocument/2006/relationships/image" Target="../media/image1.tiff"/><Relationship Id="rId9" Type="http://schemas.openxmlformats.org/officeDocument/2006/relationships/image" Target="../media/image8.tiff"/><Relationship Id="rId3"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4">
                <a:lumMod val="50000"/>
              </a:schemeClr>
            </a:gs>
            <a:gs pos="100000">
              <a:schemeClr val="accent4">
                <a:lumMod val="75000"/>
                <a:alpha val="70000"/>
              </a:schemeClr>
            </a:gs>
          </a:gsLst>
          <a:lin ang="16200000" scaled="0"/>
          <a:tileRect/>
        </a:gradFill>
        <a:effectLst/>
      </p:bgPr>
    </p:bg>
    <p:spTree>
      <p:nvGrpSpPr>
        <p:cNvPr id="1" name=""/>
        <p:cNvGrpSpPr/>
        <p:nvPr/>
      </p:nvGrpSpPr>
      <p:grpSpPr>
        <a:xfrm>
          <a:off x="0" y="0"/>
          <a:ext cx="0" cy="0"/>
          <a:chOff x="0" y="0"/>
          <a:chExt cx="0" cy="0"/>
        </a:xfrm>
      </p:grpSpPr>
      <p:sp>
        <p:nvSpPr>
          <p:cNvPr id="105" name="Rounded Rectangle 104"/>
          <p:cNvSpPr/>
          <p:nvPr/>
        </p:nvSpPr>
        <p:spPr>
          <a:xfrm>
            <a:off x="310896" y="30048203"/>
            <a:ext cx="10515600" cy="13601454"/>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95" name="Rounded Rectangle 94"/>
          <p:cNvSpPr/>
          <p:nvPr/>
        </p:nvSpPr>
        <p:spPr>
          <a:xfrm>
            <a:off x="32863536" y="30482294"/>
            <a:ext cx="10773144" cy="13167360"/>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90" name="Rounded Rectangle 89"/>
          <p:cNvSpPr/>
          <p:nvPr/>
        </p:nvSpPr>
        <p:spPr>
          <a:xfrm>
            <a:off x="32863536" y="19406253"/>
            <a:ext cx="10773144" cy="10043142"/>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sp>
        <p:nvSpPr>
          <p:cNvPr id="79" name="Rounded Rectangle 78"/>
          <p:cNvSpPr/>
          <p:nvPr/>
        </p:nvSpPr>
        <p:spPr>
          <a:xfrm>
            <a:off x="32864058" y="4261106"/>
            <a:ext cx="10773144" cy="15009204"/>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75" name="Rounded Rectangle 74"/>
          <p:cNvSpPr/>
          <p:nvPr/>
        </p:nvSpPr>
        <p:spPr>
          <a:xfrm>
            <a:off x="21903274" y="24688802"/>
            <a:ext cx="10557928" cy="13503048"/>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73" name="Rounded Rectangle 72"/>
          <p:cNvSpPr/>
          <p:nvPr/>
        </p:nvSpPr>
        <p:spPr>
          <a:xfrm>
            <a:off x="11219688" y="14581633"/>
            <a:ext cx="14721840" cy="9906706"/>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70" name="Rounded Rectangle 69"/>
          <p:cNvSpPr/>
          <p:nvPr/>
        </p:nvSpPr>
        <p:spPr>
          <a:xfrm>
            <a:off x="26288341" y="14584680"/>
            <a:ext cx="6172862" cy="9902952"/>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59" name="Rounded Rectangle 58"/>
          <p:cNvSpPr/>
          <p:nvPr/>
        </p:nvSpPr>
        <p:spPr>
          <a:xfrm>
            <a:off x="310896" y="21856597"/>
            <a:ext cx="10515600" cy="6688246"/>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56" name="Rounded Rectangle 55"/>
          <p:cNvSpPr/>
          <p:nvPr/>
        </p:nvSpPr>
        <p:spPr>
          <a:xfrm>
            <a:off x="310896" y="4264444"/>
            <a:ext cx="10515600" cy="16137872"/>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54" name="Rounded Rectangle 53"/>
          <p:cNvSpPr/>
          <p:nvPr/>
        </p:nvSpPr>
        <p:spPr>
          <a:xfrm>
            <a:off x="11219690" y="24690848"/>
            <a:ext cx="10530872" cy="13503048"/>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41" name="TextBox 40"/>
          <p:cNvSpPr txBox="1"/>
          <p:nvPr/>
        </p:nvSpPr>
        <p:spPr>
          <a:xfrm>
            <a:off x="14721778" y="14829514"/>
            <a:ext cx="10977030" cy="1200316"/>
          </a:xfrm>
          <a:prstGeom prst="rect">
            <a:avLst/>
          </a:prstGeom>
          <a:noFill/>
        </p:spPr>
        <p:txBody>
          <a:bodyPr wrap="square" lIns="91429" tIns="45714" rIns="91429" bIns="45714" rtlCol="0">
            <a:spAutoFit/>
          </a:bodyPr>
          <a:lstStyle/>
          <a:p>
            <a:r>
              <a:rPr lang="en-US" sz="3600" b="1" dirty="0" smtClean="0">
                <a:solidFill>
                  <a:schemeClr val="bg1"/>
                </a:solidFill>
              </a:rPr>
              <a:t> Areal coverage of precipitation echoes</a:t>
            </a:r>
          </a:p>
          <a:p>
            <a:endParaRPr lang="en-US" sz="3600" dirty="0"/>
          </a:p>
        </p:txBody>
      </p:sp>
      <p:sp>
        <p:nvSpPr>
          <p:cNvPr id="48" name="Rounded Rectangle 47"/>
          <p:cNvSpPr/>
          <p:nvPr/>
        </p:nvSpPr>
        <p:spPr>
          <a:xfrm>
            <a:off x="19579345" y="6951472"/>
            <a:ext cx="12873406" cy="7452360"/>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47" name="Rounded Rectangle 46"/>
          <p:cNvSpPr/>
          <p:nvPr/>
        </p:nvSpPr>
        <p:spPr>
          <a:xfrm>
            <a:off x="11221720" y="6950840"/>
            <a:ext cx="8071428" cy="7452360"/>
          </a:xfrm>
          <a:prstGeom prst="roundRect">
            <a:avLst/>
          </a:prstGeom>
          <a:solidFill>
            <a:schemeClr val="tx1">
              <a:alpha val="20000"/>
            </a:schemeClr>
          </a:solidFill>
          <a:scene3d>
            <a:camera prst="orthographicFront"/>
            <a:lightRig rig="threePt" dir="t"/>
          </a:scene3d>
          <a:sp3d>
            <a:bevelT prst="relaxedInset"/>
            <a:bevelB prst="relaxedInset"/>
          </a:sp3d>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p>
        </p:txBody>
      </p:sp>
      <p:sp>
        <p:nvSpPr>
          <p:cNvPr id="4" name="TextBox 3"/>
          <p:cNvSpPr txBox="1"/>
          <p:nvPr/>
        </p:nvSpPr>
        <p:spPr>
          <a:xfrm>
            <a:off x="0" y="-4"/>
            <a:ext cx="43891200" cy="3046988"/>
          </a:xfrm>
          <a:prstGeom prst="rect">
            <a:avLst/>
          </a:prstGeom>
          <a:noFill/>
        </p:spPr>
        <p:txBody>
          <a:bodyPr wrap="square" lIns="91429" tIns="45714" rIns="91429" bIns="45714" rtlCol="0">
            <a:spAutoFit/>
          </a:bodyPr>
          <a:lstStyle/>
          <a:p>
            <a:pPr algn="ctr"/>
            <a:r>
              <a:rPr lang="en-US" sz="9600" dirty="0" smtClean="0">
                <a:solidFill>
                  <a:srgbClr val="FFFF00"/>
                </a:solidFill>
                <a:latin typeface="MgOpen Cosmetica"/>
              </a:rPr>
              <a:t>The Cloud Population and Onset of the Madden Julian Oscillation over the Indian Ocean during DYNAMO-AMIE</a:t>
            </a:r>
            <a:endParaRPr lang="en-US" sz="9600" baseline="30000" dirty="0">
              <a:solidFill>
                <a:srgbClr val="FFFF00"/>
              </a:solidFill>
              <a:latin typeface="MgOpen Cosmetica"/>
            </a:endParaRPr>
          </a:p>
        </p:txBody>
      </p:sp>
      <p:sp>
        <p:nvSpPr>
          <p:cNvPr id="5" name="TextBox 4"/>
          <p:cNvSpPr txBox="1"/>
          <p:nvPr/>
        </p:nvSpPr>
        <p:spPr>
          <a:xfrm>
            <a:off x="5497354" y="3182176"/>
            <a:ext cx="32918400" cy="1200330"/>
          </a:xfrm>
          <a:prstGeom prst="rect">
            <a:avLst/>
          </a:prstGeom>
          <a:noFill/>
        </p:spPr>
        <p:txBody>
          <a:bodyPr wrap="square" lIns="91429" tIns="45714" rIns="91429" bIns="45714" rtlCol="0">
            <a:spAutoFit/>
          </a:bodyPr>
          <a:lstStyle/>
          <a:p>
            <a:pPr algn="ctr"/>
            <a:r>
              <a:rPr lang="en-US" sz="7200" dirty="0" smtClean="0">
                <a:solidFill>
                  <a:schemeClr val="bg1"/>
                </a:solidFill>
                <a:latin typeface="MgOpen Cosmetica"/>
              </a:rPr>
              <a:t>Scott W. Powell and Robert A. Houze, Jr.</a:t>
            </a:r>
            <a:endParaRPr lang="en-US" sz="7200" dirty="0">
              <a:solidFill>
                <a:schemeClr val="bg1"/>
              </a:solidFill>
              <a:latin typeface="MgOpen Cosmetica"/>
            </a:endParaRPr>
          </a:p>
        </p:txBody>
      </p:sp>
      <p:sp>
        <p:nvSpPr>
          <p:cNvPr id="6" name="TextBox 5"/>
          <p:cNvSpPr txBox="1"/>
          <p:nvPr/>
        </p:nvSpPr>
        <p:spPr>
          <a:xfrm>
            <a:off x="5441966" y="4172074"/>
            <a:ext cx="32918400" cy="1200330"/>
          </a:xfrm>
          <a:prstGeom prst="rect">
            <a:avLst/>
          </a:prstGeom>
          <a:noFill/>
        </p:spPr>
        <p:txBody>
          <a:bodyPr wrap="square" lIns="91429" tIns="45714" rIns="91429" bIns="45714" rtlCol="0">
            <a:spAutoFit/>
          </a:bodyPr>
          <a:lstStyle/>
          <a:p>
            <a:pPr algn="ctr"/>
            <a:r>
              <a:rPr lang="en-US" sz="7200" i="1" dirty="0" smtClean="0">
                <a:solidFill>
                  <a:schemeClr val="bg1"/>
                </a:solidFill>
                <a:latin typeface="MgOpen Cosmetica"/>
              </a:rPr>
              <a:t>University of Washington, Seattle, WA</a:t>
            </a:r>
            <a:endParaRPr lang="en-US" sz="7200" i="1" dirty="0">
              <a:solidFill>
                <a:schemeClr val="bg1"/>
              </a:solidFill>
              <a:latin typeface="MgOpen Cosmetica"/>
            </a:endParaRPr>
          </a:p>
        </p:txBody>
      </p:sp>
      <p:pic>
        <p:nvPicPr>
          <p:cNvPr id="8" name="Picture 7" descr="f04_CONV_STRAT_v2.tif"/>
          <p:cNvPicPr>
            <a:picLocks noChangeAspect="1"/>
          </p:cNvPicPr>
          <p:nvPr/>
        </p:nvPicPr>
        <p:blipFill>
          <a:blip r:embed="rId2"/>
          <a:stretch>
            <a:fillRect/>
          </a:stretch>
        </p:blipFill>
        <p:spPr>
          <a:xfrm>
            <a:off x="19189635" y="16108543"/>
            <a:ext cx="6396774" cy="7471922"/>
          </a:xfrm>
          <a:prstGeom prst="rect">
            <a:avLst/>
          </a:prstGeom>
        </p:spPr>
      </p:pic>
      <p:pic>
        <p:nvPicPr>
          <p:cNvPr id="10" name="Picture 9" descr="f06_ECHOTOP_PDF_v3.tif"/>
          <p:cNvPicPr>
            <a:picLocks noChangeAspect="1"/>
          </p:cNvPicPr>
          <p:nvPr/>
        </p:nvPicPr>
        <p:blipFill>
          <a:blip r:embed="rId3"/>
          <a:stretch>
            <a:fillRect/>
          </a:stretch>
        </p:blipFill>
        <p:spPr>
          <a:xfrm>
            <a:off x="12009973" y="25616591"/>
            <a:ext cx="5063938" cy="12013510"/>
          </a:xfrm>
          <a:prstGeom prst="rect">
            <a:avLst/>
          </a:prstGeom>
        </p:spPr>
      </p:pic>
      <p:pic>
        <p:nvPicPr>
          <p:cNvPr id="11" name="Picture 10" descr="f10_U150_v5.tif"/>
          <p:cNvPicPr>
            <a:picLocks noChangeAspect="1"/>
          </p:cNvPicPr>
          <p:nvPr/>
        </p:nvPicPr>
        <p:blipFill>
          <a:blip r:embed="rId4"/>
          <a:stretch>
            <a:fillRect/>
          </a:stretch>
        </p:blipFill>
        <p:spPr>
          <a:xfrm>
            <a:off x="34538768" y="32984153"/>
            <a:ext cx="7390304" cy="5479130"/>
          </a:xfrm>
          <a:prstGeom prst="rect">
            <a:avLst/>
          </a:prstGeom>
        </p:spPr>
      </p:pic>
      <p:pic>
        <p:nvPicPr>
          <p:cNvPr id="13" name="Picture 12" descr="benedictandrandall2007.jpeg"/>
          <p:cNvPicPr>
            <a:picLocks noChangeAspect="1"/>
          </p:cNvPicPr>
          <p:nvPr/>
        </p:nvPicPr>
        <p:blipFill>
          <a:blip r:embed="rId5"/>
          <a:stretch>
            <a:fillRect/>
          </a:stretch>
        </p:blipFill>
        <p:spPr>
          <a:xfrm>
            <a:off x="1713682" y="14243647"/>
            <a:ext cx="7685876" cy="5427410"/>
          </a:xfrm>
          <a:prstGeom prst="rect">
            <a:avLst/>
          </a:prstGeom>
        </p:spPr>
      </p:pic>
      <p:pic>
        <p:nvPicPr>
          <p:cNvPr id="17" name="Picture 16" descr="zuluagaandhouze2013.tif"/>
          <p:cNvPicPr>
            <a:picLocks noChangeAspect="1"/>
          </p:cNvPicPr>
          <p:nvPr/>
        </p:nvPicPr>
        <p:blipFill>
          <a:blip r:embed="rId6"/>
          <a:stretch>
            <a:fillRect/>
          </a:stretch>
        </p:blipFill>
        <p:spPr>
          <a:xfrm>
            <a:off x="26955750" y="18351773"/>
            <a:ext cx="4761844" cy="3571382"/>
          </a:xfrm>
          <a:prstGeom prst="rect">
            <a:avLst/>
          </a:prstGeom>
        </p:spPr>
      </p:pic>
      <p:pic>
        <p:nvPicPr>
          <p:cNvPr id="18" name="Picture 17" descr="f07_fortalk.tif"/>
          <p:cNvPicPr>
            <a:picLocks noChangeAspect="1"/>
          </p:cNvPicPr>
          <p:nvPr/>
        </p:nvPicPr>
        <p:blipFill>
          <a:blip r:embed="rId7"/>
          <a:stretch>
            <a:fillRect/>
          </a:stretch>
        </p:blipFill>
        <p:spPr>
          <a:xfrm>
            <a:off x="22004872" y="27655843"/>
            <a:ext cx="10344036" cy="7644826"/>
          </a:xfrm>
          <a:prstGeom prst="rect">
            <a:avLst/>
          </a:prstGeom>
        </p:spPr>
      </p:pic>
      <p:pic>
        <p:nvPicPr>
          <p:cNvPr id="19" name="Picture 18" descr="f03_RADAREX_v05.tif"/>
          <p:cNvPicPr>
            <a:picLocks noChangeAspect="1"/>
          </p:cNvPicPr>
          <p:nvPr/>
        </p:nvPicPr>
        <p:blipFill>
          <a:blip r:embed="rId8"/>
          <a:stretch>
            <a:fillRect/>
          </a:stretch>
        </p:blipFill>
        <p:spPr>
          <a:xfrm>
            <a:off x="12045844" y="8037473"/>
            <a:ext cx="6390496" cy="6026742"/>
          </a:xfrm>
          <a:prstGeom prst="rect">
            <a:avLst/>
          </a:prstGeom>
        </p:spPr>
      </p:pic>
      <p:pic>
        <p:nvPicPr>
          <p:cNvPr id="20" name="Picture 19" descr="f09_HUMIDITY_PHASE_v6.tif"/>
          <p:cNvPicPr>
            <a:picLocks noChangeAspect="1"/>
          </p:cNvPicPr>
          <p:nvPr/>
        </p:nvPicPr>
        <p:blipFill>
          <a:blip r:embed="rId9"/>
          <a:stretch>
            <a:fillRect/>
          </a:stretch>
        </p:blipFill>
        <p:spPr>
          <a:xfrm>
            <a:off x="34823464" y="20584199"/>
            <a:ext cx="6583836" cy="4911302"/>
          </a:xfrm>
          <a:prstGeom prst="rect">
            <a:avLst/>
          </a:prstGeom>
        </p:spPr>
      </p:pic>
      <p:sp>
        <p:nvSpPr>
          <p:cNvPr id="21" name="TextBox 20"/>
          <p:cNvSpPr txBox="1"/>
          <p:nvPr/>
        </p:nvSpPr>
        <p:spPr>
          <a:xfrm>
            <a:off x="311714" y="2943566"/>
            <a:ext cx="10515600" cy="1661981"/>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smtClean="0">
                <a:solidFill>
                  <a:schemeClr val="bg1"/>
                </a:solidFill>
                <a:latin typeface="MgOpen Cosmetica"/>
              </a:rPr>
              <a:t>1. Introduction</a:t>
            </a:r>
          </a:p>
          <a:p>
            <a:pPr>
              <a:buFont typeface="Arial"/>
              <a:buChar char="•"/>
            </a:pPr>
            <a:endParaRPr lang="en-US" sz="4200" b="1" dirty="0" smtClean="0">
              <a:solidFill>
                <a:schemeClr val="bg1"/>
              </a:solidFill>
              <a:latin typeface="MgOpen Cosmetica"/>
            </a:endParaRPr>
          </a:p>
        </p:txBody>
      </p:sp>
      <p:sp>
        <p:nvSpPr>
          <p:cNvPr id="26" name="TextBox 25"/>
          <p:cNvSpPr txBox="1"/>
          <p:nvPr/>
        </p:nvSpPr>
        <p:spPr>
          <a:xfrm>
            <a:off x="594458" y="30391102"/>
            <a:ext cx="9805788" cy="12880440"/>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3600" dirty="0" smtClean="0">
                <a:solidFill>
                  <a:schemeClr val="bg1"/>
                </a:solidFill>
              </a:rPr>
              <a:t> </a:t>
            </a:r>
            <a:r>
              <a:rPr lang="en-US" sz="3200" dirty="0" smtClean="0">
                <a:solidFill>
                  <a:schemeClr val="bg1"/>
                </a:solidFill>
              </a:rPr>
              <a:t>- Convective/stratiform classification	</a:t>
            </a:r>
          </a:p>
          <a:p>
            <a:r>
              <a:rPr lang="en-US" sz="3200" dirty="0" smtClean="0">
                <a:solidFill>
                  <a:schemeClr val="bg1"/>
                </a:solidFill>
              </a:rPr>
              <a:t>     - Steiner et al. (1995)</a:t>
            </a: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r>
              <a:rPr lang="en-US" sz="3200" dirty="0" smtClean="0">
                <a:solidFill>
                  <a:schemeClr val="bg1"/>
                </a:solidFill>
              </a:rPr>
              <a:t> </a:t>
            </a:r>
          </a:p>
          <a:p>
            <a:r>
              <a:rPr lang="en-US" sz="3200" dirty="0" smtClean="0">
                <a:solidFill>
                  <a:schemeClr val="bg1"/>
                </a:solidFill>
              </a:rPr>
              <a:t>- Precipitation rates</a:t>
            </a:r>
            <a:endParaRPr lang="en-US" sz="3200" baseline="30000" dirty="0" smtClean="0">
              <a:solidFill>
                <a:schemeClr val="bg1"/>
              </a:solidFill>
            </a:endParaRPr>
          </a:p>
          <a:p>
            <a:r>
              <a:rPr lang="en-US" sz="3200" dirty="0" smtClean="0">
                <a:solidFill>
                  <a:schemeClr val="bg1"/>
                </a:solidFill>
              </a:rPr>
              <a:t>     - Hybrid polarimetric rain rate from S-Pol</a:t>
            </a: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pPr>
              <a:buFontTx/>
              <a:buChar char="-"/>
            </a:pPr>
            <a:r>
              <a:rPr lang="en-US" sz="3200" dirty="0" smtClean="0">
                <a:solidFill>
                  <a:schemeClr val="bg1"/>
                </a:solidFill>
              </a:rPr>
              <a:t>Echo top Heights</a:t>
            </a:r>
          </a:p>
          <a:p>
            <a:r>
              <a:rPr lang="en-US" sz="3200" dirty="0" smtClean="0">
                <a:solidFill>
                  <a:schemeClr val="bg1"/>
                </a:solidFill>
              </a:rPr>
              <a:t>     - Derived from RHI sectors only</a:t>
            </a:r>
          </a:p>
          <a:p>
            <a:r>
              <a:rPr lang="en-US" sz="3200" dirty="0" smtClean="0">
                <a:solidFill>
                  <a:schemeClr val="bg1"/>
                </a:solidFill>
              </a:rPr>
              <a:t>     - 20 dBZ echo tops</a:t>
            </a:r>
          </a:p>
          <a:p>
            <a:r>
              <a:rPr lang="en-US" sz="3200" dirty="0" smtClean="0">
                <a:solidFill>
                  <a:schemeClr val="bg1"/>
                </a:solidFill>
              </a:rPr>
              <a:t>     - Derived by searching upward from the base of an      </a:t>
            </a:r>
          </a:p>
          <a:p>
            <a:r>
              <a:rPr lang="en-US" sz="3200" dirty="0" smtClean="0">
                <a:solidFill>
                  <a:schemeClr val="bg1"/>
                </a:solidFill>
              </a:rPr>
              <a:t>      echo object and finding the first echo in a</a:t>
            </a:r>
          </a:p>
          <a:p>
            <a:r>
              <a:rPr lang="en-US" sz="3200" dirty="0" smtClean="0">
                <a:solidFill>
                  <a:schemeClr val="bg1"/>
                </a:solidFill>
              </a:rPr>
              <a:t>      contiguous echo object that is not at least 20 dBZ. </a:t>
            </a:r>
          </a:p>
        </p:txBody>
      </p:sp>
      <p:sp>
        <p:nvSpPr>
          <p:cNvPr id="33" name="TextBox 32"/>
          <p:cNvSpPr txBox="1"/>
          <p:nvPr/>
        </p:nvSpPr>
        <p:spPr>
          <a:xfrm>
            <a:off x="13003268" y="8088270"/>
            <a:ext cx="1834028" cy="406260"/>
          </a:xfrm>
          <a:prstGeom prst="rect">
            <a:avLst/>
          </a:prstGeom>
          <a:solidFill>
            <a:schemeClr val="tx1">
              <a:alpha val="67000"/>
            </a:schemeClr>
          </a:solidFill>
        </p:spPr>
        <p:txBody>
          <a:bodyPr wrap="none" lIns="91429" tIns="45714" rIns="91429" bIns="45714" rtlCol="0">
            <a:spAutoFit/>
          </a:bodyPr>
          <a:lstStyle/>
          <a:p>
            <a:r>
              <a:rPr lang="en-US" sz="2000" dirty="0" smtClean="0">
                <a:solidFill>
                  <a:schemeClr val="bg1"/>
                </a:solidFill>
              </a:rPr>
              <a:t>Isolated echoes</a:t>
            </a:r>
            <a:endParaRPr lang="en-US" sz="2000" dirty="0">
              <a:solidFill>
                <a:schemeClr val="bg1"/>
              </a:solidFill>
            </a:endParaRPr>
          </a:p>
        </p:txBody>
      </p:sp>
      <p:sp>
        <p:nvSpPr>
          <p:cNvPr id="34" name="TextBox 33"/>
          <p:cNvSpPr txBox="1"/>
          <p:nvPr/>
        </p:nvSpPr>
        <p:spPr>
          <a:xfrm>
            <a:off x="15805765" y="8058502"/>
            <a:ext cx="1594390" cy="406260"/>
          </a:xfrm>
          <a:prstGeom prst="rect">
            <a:avLst/>
          </a:prstGeom>
          <a:solidFill>
            <a:schemeClr val="tx1">
              <a:alpha val="67000"/>
            </a:schemeClr>
          </a:solidFill>
        </p:spPr>
        <p:txBody>
          <a:bodyPr wrap="none" lIns="91429" tIns="45714" rIns="91429" bIns="45714" rtlCol="0">
            <a:spAutoFit/>
          </a:bodyPr>
          <a:lstStyle/>
          <a:p>
            <a:r>
              <a:rPr lang="en-US" sz="2000" dirty="0" smtClean="0">
                <a:solidFill>
                  <a:schemeClr val="bg1"/>
                </a:solidFill>
              </a:rPr>
              <a:t>Echo Clusters</a:t>
            </a:r>
            <a:endParaRPr lang="en-US" sz="2000" dirty="0">
              <a:solidFill>
                <a:schemeClr val="bg1"/>
              </a:solidFill>
            </a:endParaRPr>
          </a:p>
        </p:txBody>
      </p:sp>
      <p:sp>
        <p:nvSpPr>
          <p:cNvPr id="35" name="TextBox 34"/>
          <p:cNvSpPr txBox="1"/>
          <p:nvPr/>
        </p:nvSpPr>
        <p:spPr>
          <a:xfrm>
            <a:off x="13206465" y="10889014"/>
            <a:ext cx="1374296" cy="406260"/>
          </a:xfrm>
          <a:prstGeom prst="rect">
            <a:avLst/>
          </a:prstGeom>
          <a:solidFill>
            <a:schemeClr val="tx1">
              <a:alpha val="67000"/>
            </a:schemeClr>
          </a:solidFill>
        </p:spPr>
        <p:txBody>
          <a:bodyPr wrap="none" lIns="91429" tIns="45714" rIns="91429" bIns="45714" rtlCol="0">
            <a:spAutoFit/>
          </a:bodyPr>
          <a:lstStyle/>
          <a:p>
            <a:r>
              <a:rPr lang="en-US" sz="2000" dirty="0" smtClean="0">
                <a:solidFill>
                  <a:schemeClr val="bg1"/>
                </a:solidFill>
              </a:rPr>
              <a:t>Squall lines</a:t>
            </a:r>
            <a:endParaRPr lang="en-US" sz="2000" dirty="0">
              <a:solidFill>
                <a:schemeClr val="bg1"/>
              </a:solidFill>
            </a:endParaRPr>
          </a:p>
        </p:txBody>
      </p:sp>
      <p:sp>
        <p:nvSpPr>
          <p:cNvPr id="36" name="TextBox 35"/>
          <p:cNvSpPr txBox="1"/>
          <p:nvPr/>
        </p:nvSpPr>
        <p:spPr>
          <a:xfrm>
            <a:off x="15306297" y="10916646"/>
            <a:ext cx="2601870" cy="406260"/>
          </a:xfrm>
          <a:prstGeom prst="rect">
            <a:avLst/>
          </a:prstGeom>
          <a:solidFill>
            <a:schemeClr val="tx1">
              <a:alpha val="67000"/>
            </a:schemeClr>
          </a:solidFill>
        </p:spPr>
        <p:txBody>
          <a:bodyPr wrap="none" lIns="91429" tIns="45714" rIns="91429" bIns="45714" rtlCol="0">
            <a:spAutoFit/>
          </a:bodyPr>
          <a:lstStyle/>
          <a:p>
            <a:r>
              <a:rPr lang="en-US" sz="2000" dirty="0" smtClean="0">
                <a:solidFill>
                  <a:schemeClr val="bg1"/>
                </a:solidFill>
              </a:rPr>
              <a:t>Widespread Stratiform</a:t>
            </a:r>
            <a:endParaRPr lang="en-US" sz="2000" dirty="0">
              <a:solidFill>
                <a:schemeClr val="bg1"/>
              </a:solidFill>
            </a:endParaRPr>
          </a:p>
        </p:txBody>
      </p:sp>
      <p:sp>
        <p:nvSpPr>
          <p:cNvPr id="38" name="TextBox 37"/>
          <p:cNvSpPr txBox="1"/>
          <p:nvPr/>
        </p:nvSpPr>
        <p:spPr>
          <a:xfrm>
            <a:off x="20668605" y="7167343"/>
            <a:ext cx="11150590" cy="1815869"/>
          </a:xfrm>
          <a:prstGeom prst="rect">
            <a:avLst/>
          </a:prstGeom>
          <a:noFill/>
        </p:spPr>
        <p:txBody>
          <a:bodyPr wrap="square" lIns="91429" tIns="45714" rIns="91429" bIns="45714" rtlCol="0">
            <a:spAutoFit/>
          </a:bodyPr>
          <a:lstStyle/>
          <a:p>
            <a:r>
              <a:rPr lang="en-US" sz="2800" dirty="0" smtClean="0">
                <a:solidFill>
                  <a:schemeClr val="bg1"/>
                </a:solidFill>
              </a:rPr>
              <a:t>Three MJO-related convective events were observed. Generally, convectively generated rainfall contributed to about half of total during widespread stratiform events. </a:t>
            </a:r>
          </a:p>
          <a:p>
            <a:endParaRPr lang="en-US" sz="2800" dirty="0"/>
          </a:p>
        </p:txBody>
      </p:sp>
      <p:sp>
        <p:nvSpPr>
          <p:cNvPr id="39" name="TextBox 38"/>
          <p:cNvSpPr txBox="1"/>
          <p:nvPr/>
        </p:nvSpPr>
        <p:spPr>
          <a:xfrm>
            <a:off x="11476570" y="7218142"/>
            <a:ext cx="7713060" cy="646332"/>
          </a:xfrm>
          <a:prstGeom prst="rect">
            <a:avLst/>
          </a:prstGeom>
          <a:noFill/>
        </p:spPr>
        <p:txBody>
          <a:bodyPr wrap="square" lIns="91429" tIns="45714" rIns="91429" bIns="45714" rtlCol="0">
            <a:spAutoFit/>
          </a:bodyPr>
          <a:lstStyle/>
          <a:p>
            <a:r>
              <a:rPr lang="en-US" sz="3600" b="1" dirty="0" smtClean="0">
                <a:solidFill>
                  <a:schemeClr val="bg1"/>
                </a:solidFill>
              </a:rPr>
              <a:t>  Organization of observed convection</a:t>
            </a:r>
          </a:p>
        </p:txBody>
      </p:sp>
      <p:sp>
        <p:nvSpPr>
          <p:cNvPr id="40" name="TextBox 39"/>
          <p:cNvSpPr txBox="1"/>
          <p:nvPr/>
        </p:nvSpPr>
        <p:spPr>
          <a:xfrm>
            <a:off x="20617805" y="12723155"/>
            <a:ext cx="11150590" cy="1815869"/>
          </a:xfrm>
          <a:prstGeom prst="rect">
            <a:avLst/>
          </a:prstGeom>
          <a:noFill/>
        </p:spPr>
        <p:txBody>
          <a:bodyPr wrap="square" lIns="91429" tIns="45714" rIns="91429" bIns="45714" rtlCol="0">
            <a:spAutoFit/>
          </a:bodyPr>
          <a:lstStyle/>
          <a:p>
            <a:r>
              <a:rPr lang="en-US" sz="2800" dirty="0" smtClean="0">
                <a:solidFill>
                  <a:schemeClr val="bg1"/>
                </a:solidFill>
              </a:rPr>
              <a:t>December event not as well-sampled; deepest convection formed east of S-PolKa. Also, horizontal extent of stratiform regions was smaller in December; intense squall lines with smaller stratiform areas were favored.</a:t>
            </a:r>
          </a:p>
          <a:p>
            <a:endParaRPr lang="en-US" sz="2800" dirty="0"/>
          </a:p>
        </p:txBody>
      </p:sp>
      <p:sp>
        <p:nvSpPr>
          <p:cNvPr id="42" name="TextBox 41"/>
          <p:cNvSpPr txBox="1"/>
          <p:nvPr/>
        </p:nvSpPr>
        <p:spPr>
          <a:xfrm>
            <a:off x="22291132" y="16836096"/>
            <a:ext cx="1779548" cy="584776"/>
          </a:xfrm>
          <a:prstGeom prst="rect">
            <a:avLst/>
          </a:prstGeom>
          <a:noFill/>
        </p:spPr>
        <p:txBody>
          <a:bodyPr wrap="square" lIns="91429" tIns="45714" rIns="91429" bIns="45714" rtlCol="0">
            <a:spAutoFit/>
          </a:bodyPr>
          <a:lstStyle/>
          <a:p>
            <a:r>
              <a:rPr lang="en-US" sz="1600" dirty="0" smtClean="0"/>
              <a:t>Composite by WH MJO Phase</a:t>
            </a:r>
            <a:endParaRPr lang="en-US" sz="1600" dirty="0"/>
          </a:p>
        </p:txBody>
      </p:sp>
      <p:sp>
        <p:nvSpPr>
          <p:cNvPr id="43" name="TextBox 42"/>
          <p:cNvSpPr txBox="1"/>
          <p:nvPr/>
        </p:nvSpPr>
        <p:spPr>
          <a:xfrm>
            <a:off x="19833345" y="18685535"/>
            <a:ext cx="1779548" cy="584776"/>
          </a:xfrm>
          <a:prstGeom prst="rect">
            <a:avLst/>
          </a:prstGeom>
          <a:noFill/>
        </p:spPr>
        <p:txBody>
          <a:bodyPr wrap="square" lIns="91429" tIns="45714" rIns="91429" bIns="45714" rtlCol="0">
            <a:spAutoFit/>
          </a:bodyPr>
          <a:lstStyle/>
          <a:p>
            <a:r>
              <a:rPr lang="en-US" sz="1600" dirty="0" smtClean="0"/>
              <a:t>Composite by lag interval</a:t>
            </a:r>
            <a:endParaRPr lang="en-US" sz="1600" dirty="0"/>
          </a:p>
        </p:txBody>
      </p:sp>
      <p:sp>
        <p:nvSpPr>
          <p:cNvPr id="44" name="TextBox 43"/>
          <p:cNvSpPr txBox="1"/>
          <p:nvPr/>
        </p:nvSpPr>
        <p:spPr>
          <a:xfrm>
            <a:off x="22932146" y="18683195"/>
            <a:ext cx="1779548" cy="338554"/>
          </a:xfrm>
          <a:prstGeom prst="rect">
            <a:avLst/>
          </a:prstGeom>
          <a:noFill/>
        </p:spPr>
        <p:txBody>
          <a:bodyPr wrap="square" lIns="91429" tIns="45714" rIns="91429" bIns="45714" rtlCol="0">
            <a:spAutoFit/>
          </a:bodyPr>
          <a:lstStyle/>
          <a:p>
            <a:r>
              <a:rPr lang="en-US" sz="1600" dirty="0" smtClean="0"/>
              <a:t>October</a:t>
            </a:r>
            <a:endParaRPr lang="en-US" sz="1600" dirty="0"/>
          </a:p>
        </p:txBody>
      </p:sp>
      <p:sp>
        <p:nvSpPr>
          <p:cNvPr id="45" name="TextBox 44"/>
          <p:cNvSpPr txBox="1"/>
          <p:nvPr/>
        </p:nvSpPr>
        <p:spPr>
          <a:xfrm>
            <a:off x="19871445" y="20981049"/>
            <a:ext cx="1779548" cy="338554"/>
          </a:xfrm>
          <a:prstGeom prst="rect">
            <a:avLst/>
          </a:prstGeom>
          <a:noFill/>
        </p:spPr>
        <p:txBody>
          <a:bodyPr wrap="square" lIns="91429" tIns="45714" rIns="91429" bIns="45714" rtlCol="0">
            <a:spAutoFit/>
          </a:bodyPr>
          <a:lstStyle/>
          <a:p>
            <a:r>
              <a:rPr lang="en-US" sz="1600" dirty="0" smtClean="0"/>
              <a:t>November</a:t>
            </a:r>
            <a:endParaRPr lang="en-US" sz="1600" dirty="0"/>
          </a:p>
        </p:txBody>
      </p:sp>
      <p:sp>
        <p:nvSpPr>
          <p:cNvPr id="46" name="TextBox 45"/>
          <p:cNvSpPr txBox="1"/>
          <p:nvPr/>
        </p:nvSpPr>
        <p:spPr>
          <a:xfrm>
            <a:off x="22932146" y="20964173"/>
            <a:ext cx="1779548" cy="338554"/>
          </a:xfrm>
          <a:prstGeom prst="rect">
            <a:avLst/>
          </a:prstGeom>
          <a:noFill/>
        </p:spPr>
        <p:txBody>
          <a:bodyPr wrap="square" lIns="91429" tIns="45714" rIns="91429" bIns="45714" rtlCol="0">
            <a:spAutoFit/>
          </a:bodyPr>
          <a:lstStyle/>
          <a:p>
            <a:r>
              <a:rPr lang="en-US" sz="1600" dirty="0" smtClean="0"/>
              <a:t>December</a:t>
            </a:r>
            <a:endParaRPr lang="en-US" sz="1600" dirty="0"/>
          </a:p>
        </p:txBody>
      </p:sp>
      <p:pic>
        <p:nvPicPr>
          <p:cNvPr id="51" name="Picture 50" descr="f02a_RAIN_v7.tif"/>
          <p:cNvPicPr>
            <a:picLocks noChangeAspect="1"/>
          </p:cNvPicPr>
          <p:nvPr/>
        </p:nvPicPr>
        <p:blipFill>
          <a:blip r:embed="rId10"/>
          <a:stretch>
            <a:fillRect/>
          </a:stretch>
        </p:blipFill>
        <p:spPr>
          <a:xfrm>
            <a:off x="20795607" y="8710572"/>
            <a:ext cx="10179698" cy="3792616"/>
          </a:xfrm>
          <a:prstGeom prst="rect">
            <a:avLst/>
          </a:prstGeom>
        </p:spPr>
      </p:pic>
      <p:sp>
        <p:nvSpPr>
          <p:cNvPr id="53" name="TextBox 52"/>
          <p:cNvSpPr txBox="1"/>
          <p:nvPr/>
        </p:nvSpPr>
        <p:spPr>
          <a:xfrm>
            <a:off x="11660076" y="15582835"/>
            <a:ext cx="7372992" cy="8494623"/>
          </a:xfrm>
          <a:prstGeom prst="rect">
            <a:avLst/>
          </a:prstGeom>
          <a:noFill/>
        </p:spPr>
        <p:txBody>
          <a:bodyPr wrap="square" lIns="91429" tIns="45714" rIns="91429" bIns="45714" rtlCol="0">
            <a:spAutoFit/>
          </a:bodyPr>
          <a:lstStyle/>
          <a:p>
            <a:r>
              <a:rPr lang="en-US" sz="2600" dirty="0" smtClean="0">
                <a:solidFill>
                  <a:schemeClr val="bg1"/>
                </a:solidFill>
              </a:rPr>
              <a:t>a) Areal coverage of stratiform echo is maximum during Wheeler and Hendon (2004; hereafter WH) MJO Phase 2 and minimum during Phase 6, which is similar to Barnes and Houze (2013) . Convective echoes follow similar behavior.</a:t>
            </a:r>
          </a:p>
          <a:p>
            <a:pPr>
              <a:buFontTx/>
              <a:buChar char="-"/>
            </a:pPr>
            <a:endParaRPr lang="en-US" sz="2600" dirty="0" smtClean="0">
              <a:solidFill>
                <a:schemeClr val="bg1"/>
              </a:solidFill>
            </a:endParaRPr>
          </a:p>
          <a:p>
            <a:r>
              <a:rPr lang="en-US" sz="2600" dirty="0" smtClean="0">
                <a:solidFill>
                  <a:schemeClr val="bg1"/>
                </a:solidFill>
              </a:rPr>
              <a:t>b) We wish to study evolution of humidity and clouds in days prior to MJO onset. Thus, we composite in 3-day (to smooth over day-to-day variability) intervals relative to a Day 0, which is the maximum in the 20-60 day Fourier-filtered stratiform precipitation time series. A gradual increase in stratiform areal coverage is seen.</a:t>
            </a:r>
          </a:p>
          <a:p>
            <a:pPr>
              <a:buFontTx/>
              <a:buChar char="-"/>
            </a:pPr>
            <a:endParaRPr lang="en-US" sz="2600" dirty="0" smtClean="0">
              <a:solidFill>
                <a:schemeClr val="bg1"/>
              </a:solidFill>
            </a:endParaRPr>
          </a:p>
          <a:p>
            <a:r>
              <a:rPr lang="en-US" sz="2600" dirty="0" smtClean="0">
                <a:solidFill>
                  <a:schemeClr val="bg1"/>
                </a:solidFill>
              </a:rPr>
              <a:t>c-e) Each CE shows one or two rapid increases in areal coverage of stratiform echo that occur over 3-6 days. Because the duration of each convective event was different, the timing of the sharp increase relative to Day 0 is different. Thus the composite of 3 cases smoothes out the rapid change in the echoes actually observed!</a:t>
            </a:r>
            <a:endParaRPr lang="en-US" sz="2600" dirty="0">
              <a:solidFill>
                <a:schemeClr val="bg1"/>
              </a:solidFill>
            </a:endParaRPr>
          </a:p>
        </p:txBody>
      </p:sp>
      <p:sp>
        <p:nvSpPr>
          <p:cNvPr id="57" name="TextBox 56"/>
          <p:cNvSpPr txBox="1"/>
          <p:nvPr/>
        </p:nvSpPr>
        <p:spPr>
          <a:xfrm>
            <a:off x="821526" y="4808637"/>
            <a:ext cx="9692640" cy="9510283"/>
          </a:xfrm>
          <a:prstGeom prst="rect">
            <a:avLst/>
          </a:prstGeom>
          <a:noFill/>
        </p:spPr>
        <p:txBody>
          <a:bodyPr wrap="square" lIns="91429" tIns="45714" rIns="91429" bIns="45714" rtlCol="0">
            <a:spAutoFit/>
          </a:bodyPr>
          <a:lstStyle/>
          <a:p>
            <a:pPr>
              <a:buFontTx/>
              <a:buChar char="-"/>
            </a:pPr>
            <a:r>
              <a:rPr lang="en-US" sz="3400" dirty="0" smtClean="0">
                <a:solidFill>
                  <a:schemeClr val="bg1"/>
                </a:solidFill>
              </a:rPr>
              <a:t> Two hypotheses concerning onset of convection in association with the MJO are examined. Both ideas have been supported by many subsequent studies.</a:t>
            </a:r>
          </a:p>
          <a:p>
            <a:pPr>
              <a:buFontTx/>
              <a:buChar char="-"/>
            </a:pPr>
            <a:endParaRPr lang="en-US" sz="3400" dirty="0" smtClean="0">
              <a:solidFill>
                <a:schemeClr val="bg1"/>
              </a:solidFill>
            </a:endParaRPr>
          </a:p>
          <a:p>
            <a:pPr>
              <a:buFontTx/>
              <a:buChar char="-"/>
            </a:pPr>
            <a:r>
              <a:rPr lang="en-US" sz="3400" dirty="0" smtClean="0">
                <a:solidFill>
                  <a:schemeClr val="bg1"/>
                </a:solidFill>
              </a:rPr>
              <a:t> Knutson and Weickmann (1987)</a:t>
            </a:r>
            <a:r>
              <a:rPr lang="en-US" sz="3400" baseline="30000" dirty="0" smtClean="0">
                <a:solidFill>
                  <a:schemeClr val="bg1"/>
                </a:solidFill>
              </a:rPr>
              <a:t> </a:t>
            </a:r>
            <a:r>
              <a:rPr lang="en-US" sz="3400" dirty="0" smtClean="0">
                <a:solidFill>
                  <a:schemeClr val="bg1"/>
                </a:solidFill>
              </a:rPr>
              <a:t> show evidence that an equatorial Kelvin wave response to one convective event circumnavigates in the upper-troposphere as a velocity potential anomaly, exciting the next event.</a:t>
            </a:r>
          </a:p>
          <a:p>
            <a:pPr>
              <a:buFontTx/>
              <a:buChar char="-"/>
            </a:pPr>
            <a:endParaRPr lang="en-US" sz="3400" dirty="0" smtClean="0">
              <a:solidFill>
                <a:schemeClr val="bg1"/>
              </a:solidFill>
            </a:endParaRPr>
          </a:p>
          <a:p>
            <a:pPr>
              <a:buFontTx/>
              <a:buChar char="-"/>
            </a:pPr>
            <a:r>
              <a:rPr lang="en-US" sz="3400" dirty="0" smtClean="0">
                <a:solidFill>
                  <a:schemeClr val="bg1"/>
                </a:solidFill>
              </a:rPr>
              <a:t> Bladé and Hartmann (1993)</a:t>
            </a:r>
            <a:r>
              <a:rPr lang="en-US" sz="3400" baseline="30000" dirty="0" smtClean="0">
                <a:solidFill>
                  <a:schemeClr val="bg1"/>
                </a:solidFill>
              </a:rPr>
              <a:t> </a:t>
            </a:r>
            <a:r>
              <a:rPr lang="en-US" sz="3400" dirty="0" smtClean="0">
                <a:solidFill>
                  <a:schemeClr val="bg1"/>
                </a:solidFill>
              </a:rPr>
              <a:t> point out that no dynamical link exists between upper level wind anomalies and formation of lower-tropospheric convergence. They propose a </a:t>
            </a:r>
            <a:r>
              <a:rPr lang="en-US" sz="3400" i="1" dirty="0" smtClean="0">
                <a:solidFill>
                  <a:schemeClr val="bg1"/>
                </a:solidFill>
              </a:rPr>
              <a:t>“discharge-recharge”</a:t>
            </a:r>
            <a:r>
              <a:rPr lang="en-US" sz="3400" dirty="0" smtClean="0">
                <a:solidFill>
                  <a:schemeClr val="bg1"/>
                </a:solidFill>
              </a:rPr>
              <a:t> mechanism: Convection and humidity feedback onto each other, thus allowing humidity to slowly build vertically as convection becomes gradually taller in the 10 to 20 days prior to a convective event.</a:t>
            </a:r>
          </a:p>
          <a:p>
            <a:endParaRPr lang="en-US" sz="3400" dirty="0"/>
          </a:p>
        </p:txBody>
      </p:sp>
      <p:sp>
        <p:nvSpPr>
          <p:cNvPr id="58" name="TextBox 57"/>
          <p:cNvSpPr txBox="1"/>
          <p:nvPr/>
        </p:nvSpPr>
        <p:spPr>
          <a:xfrm>
            <a:off x="706074" y="22043593"/>
            <a:ext cx="9692640" cy="6740296"/>
          </a:xfrm>
          <a:prstGeom prst="rect">
            <a:avLst/>
          </a:prstGeom>
          <a:noFill/>
        </p:spPr>
        <p:txBody>
          <a:bodyPr wrap="square" lIns="91429" tIns="45714" rIns="91429" bIns="45714" rtlCol="0">
            <a:spAutoFit/>
          </a:bodyPr>
          <a:lstStyle/>
          <a:p>
            <a:r>
              <a:rPr lang="en-US" sz="3600" dirty="0" smtClean="0">
                <a:solidFill>
                  <a:schemeClr val="bg1"/>
                </a:solidFill>
              </a:rPr>
              <a:t>- Describe the structure and organization of convection prior to, during , and after a convective outbreak associated with the MJO.</a:t>
            </a:r>
          </a:p>
          <a:p>
            <a:endParaRPr lang="en-US" sz="3600" dirty="0" smtClean="0">
              <a:solidFill>
                <a:schemeClr val="bg1"/>
              </a:solidFill>
            </a:endParaRPr>
          </a:p>
          <a:p>
            <a:r>
              <a:rPr lang="en-US" sz="3600" dirty="0" smtClean="0">
                <a:solidFill>
                  <a:schemeClr val="bg1"/>
                </a:solidFill>
              </a:rPr>
              <a:t> - Investigate the relationship between convective clouds, humidification of the troposphere, and MJO onset.</a:t>
            </a:r>
          </a:p>
          <a:p>
            <a:endParaRPr lang="en-US" sz="3600" dirty="0" smtClean="0">
              <a:solidFill>
                <a:schemeClr val="bg1"/>
              </a:solidFill>
            </a:endParaRPr>
          </a:p>
          <a:p>
            <a:r>
              <a:rPr lang="en-US" sz="3600" dirty="0" smtClean="0">
                <a:solidFill>
                  <a:schemeClr val="bg1"/>
                </a:solidFill>
              </a:rPr>
              <a:t> - Explore potential impacts of large-scale equatorial modes on MJO-related convection over the Indian Ocean.</a:t>
            </a:r>
          </a:p>
          <a:p>
            <a:endParaRPr lang="en-US" sz="3600" dirty="0"/>
          </a:p>
        </p:txBody>
      </p:sp>
      <p:sp>
        <p:nvSpPr>
          <p:cNvPr id="63" name="TextBox 62"/>
          <p:cNvSpPr txBox="1"/>
          <p:nvPr/>
        </p:nvSpPr>
        <p:spPr>
          <a:xfrm>
            <a:off x="17278678" y="25565793"/>
            <a:ext cx="4126530" cy="12926608"/>
          </a:xfrm>
          <a:prstGeom prst="rect">
            <a:avLst/>
          </a:prstGeom>
          <a:noFill/>
        </p:spPr>
        <p:txBody>
          <a:bodyPr wrap="square" lIns="91429" tIns="45714" rIns="91429" bIns="45714" rtlCol="0">
            <a:spAutoFit/>
          </a:bodyPr>
          <a:lstStyle/>
          <a:p>
            <a:pPr>
              <a:buAutoNum type="alphaLcParenR"/>
            </a:pPr>
            <a:r>
              <a:rPr lang="en-US" sz="2600" dirty="0" smtClean="0">
                <a:solidFill>
                  <a:schemeClr val="bg1"/>
                </a:solidFill>
              </a:rPr>
              <a:t> Normalized PDFs of echo top heights for 3-day intervals. Modal distribution of echo-top heights is highest (~ 7.5 km) near Day 0. </a:t>
            </a:r>
          </a:p>
          <a:p>
            <a:endParaRPr lang="en-US" sz="1600" dirty="0" smtClean="0">
              <a:solidFill>
                <a:schemeClr val="bg1"/>
              </a:solidFill>
            </a:endParaRPr>
          </a:p>
          <a:p>
            <a:r>
              <a:rPr lang="en-US" sz="2600" dirty="0" smtClean="0">
                <a:solidFill>
                  <a:schemeClr val="bg1"/>
                </a:solidFill>
              </a:rPr>
              <a:t>b) Number of convective echoes (representative of either number of convective echo objects or their horizontal extent) binned by top height. Highest number of total echoes observed near Day 0.</a:t>
            </a:r>
          </a:p>
          <a:p>
            <a:endParaRPr lang="en-US" sz="1600" dirty="0" smtClean="0">
              <a:solidFill>
                <a:schemeClr val="bg1"/>
              </a:solidFill>
            </a:endParaRPr>
          </a:p>
          <a:p>
            <a:r>
              <a:rPr lang="en-US" sz="2600" dirty="0" smtClean="0">
                <a:solidFill>
                  <a:schemeClr val="bg1"/>
                </a:solidFill>
              </a:rPr>
              <a:t>c) Normalized PDFs of echo top heights. We examine the potential effect of equatorial waves on cloud depth during an active MJO convective event.</a:t>
            </a:r>
          </a:p>
          <a:p>
            <a:r>
              <a:rPr lang="en-US" sz="2600" i="1" dirty="0" smtClean="0">
                <a:solidFill>
                  <a:schemeClr val="bg1"/>
                </a:solidFill>
              </a:rPr>
              <a:t>MCS (Non-MCS) Days</a:t>
            </a:r>
            <a:r>
              <a:rPr lang="en-US" sz="2600" dirty="0" smtClean="0">
                <a:solidFill>
                  <a:schemeClr val="bg1"/>
                </a:solidFill>
              </a:rPr>
              <a:t>: Defined as precipitation on preceding and following days being less (more).</a:t>
            </a:r>
          </a:p>
          <a:p>
            <a:r>
              <a:rPr lang="en-US" sz="2600" dirty="0" smtClean="0">
                <a:solidFill>
                  <a:schemeClr val="bg1"/>
                </a:solidFill>
              </a:rPr>
              <a:t>PDF during MCS days is significantly different (p = 0.05) than during Non-MCS days. PDF during Non-MCS days is very similar to that during suppressed WH MJO phases 4-7.</a:t>
            </a:r>
          </a:p>
          <a:p>
            <a:endParaRPr lang="en-US" sz="2600" dirty="0" smtClean="0">
              <a:solidFill>
                <a:schemeClr val="bg1"/>
              </a:solidFill>
            </a:endParaRPr>
          </a:p>
        </p:txBody>
      </p:sp>
      <p:sp>
        <p:nvSpPr>
          <p:cNvPr id="64" name="TextBox 63"/>
          <p:cNvSpPr txBox="1"/>
          <p:nvPr/>
        </p:nvSpPr>
        <p:spPr>
          <a:xfrm>
            <a:off x="26831634" y="14847666"/>
            <a:ext cx="5451768" cy="1200316"/>
          </a:xfrm>
          <a:prstGeom prst="rect">
            <a:avLst/>
          </a:prstGeom>
          <a:noFill/>
        </p:spPr>
        <p:txBody>
          <a:bodyPr wrap="square" lIns="91429" tIns="45714" rIns="91429" bIns="45714" rtlCol="0">
            <a:spAutoFit/>
          </a:bodyPr>
          <a:lstStyle/>
          <a:p>
            <a:r>
              <a:rPr lang="en-US" sz="3600" b="1" dirty="0" smtClean="0">
                <a:solidFill>
                  <a:schemeClr val="bg1"/>
                </a:solidFill>
              </a:rPr>
              <a:t>High-frequency variability</a:t>
            </a:r>
          </a:p>
          <a:p>
            <a:endParaRPr lang="en-US" sz="3600" dirty="0"/>
          </a:p>
        </p:txBody>
      </p:sp>
      <p:sp>
        <p:nvSpPr>
          <p:cNvPr id="65" name="TextBox 64"/>
          <p:cNvSpPr txBox="1"/>
          <p:nvPr/>
        </p:nvSpPr>
        <p:spPr>
          <a:xfrm>
            <a:off x="26628433" y="15658282"/>
            <a:ext cx="5707294" cy="2492978"/>
          </a:xfrm>
          <a:prstGeom prst="rect">
            <a:avLst/>
          </a:prstGeom>
          <a:noFill/>
        </p:spPr>
        <p:txBody>
          <a:bodyPr wrap="square" lIns="91429" tIns="45714" rIns="91429" bIns="45714" rtlCol="0">
            <a:spAutoFit/>
          </a:bodyPr>
          <a:lstStyle/>
          <a:p>
            <a:r>
              <a:rPr lang="en-US" sz="2600" dirty="0" smtClean="0">
                <a:solidFill>
                  <a:schemeClr val="bg1"/>
                </a:solidFill>
              </a:rPr>
              <a:t>Variability in precipitation on 2-day and 4- to 6-day time scales is observed in October and November respectively. Many studies</a:t>
            </a:r>
            <a:r>
              <a:rPr lang="en-US" sz="2600" baseline="30000" dirty="0" smtClean="0">
                <a:solidFill>
                  <a:schemeClr val="bg1"/>
                </a:solidFill>
              </a:rPr>
              <a:t> </a:t>
            </a:r>
            <a:r>
              <a:rPr lang="en-US" sz="2600" dirty="0" smtClean="0">
                <a:solidFill>
                  <a:schemeClr val="bg1"/>
                </a:solidFill>
              </a:rPr>
              <a:t>attribute the variability to inertio-gravity and mixed Rossby-gravity or equatorial Rossby wave modes.</a:t>
            </a:r>
          </a:p>
        </p:txBody>
      </p:sp>
      <p:sp>
        <p:nvSpPr>
          <p:cNvPr id="66" name="TextBox 65"/>
          <p:cNvSpPr txBox="1"/>
          <p:nvPr/>
        </p:nvSpPr>
        <p:spPr>
          <a:xfrm>
            <a:off x="26628433" y="22164457"/>
            <a:ext cx="5707294" cy="2123654"/>
          </a:xfrm>
          <a:prstGeom prst="rect">
            <a:avLst/>
          </a:prstGeom>
          <a:noFill/>
        </p:spPr>
        <p:txBody>
          <a:bodyPr wrap="square" lIns="91429" tIns="45714" rIns="91429" bIns="45714" rtlCol="0">
            <a:spAutoFit/>
          </a:bodyPr>
          <a:lstStyle/>
          <a:p>
            <a:r>
              <a:rPr lang="en-US" sz="2600" dirty="0" smtClean="0">
                <a:solidFill>
                  <a:schemeClr val="bg1"/>
                </a:solidFill>
              </a:rPr>
              <a:t>The composite structure of temperature over many rain events resembles that of an westward propagating inertio-gravity wave. Mixed-Rossby gravity modes are seen in reanalysis (not shown).</a:t>
            </a:r>
          </a:p>
        </p:txBody>
      </p:sp>
      <p:sp>
        <p:nvSpPr>
          <p:cNvPr id="67" name="TextBox 66"/>
          <p:cNvSpPr txBox="1"/>
          <p:nvPr/>
        </p:nvSpPr>
        <p:spPr>
          <a:xfrm>
            <a:off x="27321935" y="21289443"/>
            <a:ext cx="2348620" cy="338554"/>
          </a:xfrm>
          <a:prstGeom prst="rect">
            <a:avLst/>
          </a:prstGeom>
          <a:noFill/>
        </p:spPr>
        <p:txBody>
          <a:bodyPr wrap="none" lIns="91429" tIns="45714" rIns="91429" bIns="45714" rtlCol="0">
            <a:spAutoFit/>
          </a:bodyPr>
          <a:lstStyle/>
          <a:p>
            <a:r>
              <a:rPr lang="en-US" sz="1600" dirty="0" smtClean="0"/>
              <a:t>Zuluaga and Houze (2013)</a:t>
            </a:r>
            <a:endParaRPr lang="en-US" sz="1600" dirty="0"/>
          </a:p>
        </p:txBody>
      </p:sp>
      <p:sp>
        <p:nvSpPr>
          <p:cNvPr id="68" name="TextBox 67"/>
          <p:cNvSpPr txBox="1"/>
          <p:nvPr/>
        </p:nvSpPr>
        <p:spPr>
          <a:xfrm>
            <a:off x="6895096" y="14485849"/>
            <a:ext cx="2529860" cy="338554"/>
          </a:xfrm>
          <a:prstGeom prst="rect">
            <a:avLst/>
          </a:prstGeom>
          <a:noFill/>
        </p:spPr>
        <p:txBody>
          <a:bodyPr wrap="none" lIns="91429" tIns="45714" rIns="91429" bIns="45714" rtlCol="0">
            <a:spAutoFit/>
          </a:bodyPr>
          <a:lstStyle/>
          <a:p>
            <a:r>
              <a:rPr lang="en-US" sz="1600" dirty="0" smtClean="0"/>
              <a:t>Benedict and Randall (2007)</a:t>
            </a:r>
            <a:endParaRPr lang="en-US" sz="1600" dirty="0"/>
          </a:p>
        </p:txBody>
      </p:sp>
      <p:sp>
        <p:nvSpPr>
          <p:cNvPr id="72" name="TextBox 71"/>
          <p:cNvSpPr txBox="1"/>
          <p:nvPr/>
        </p:nvSpPr>
        <p:spPr>
          <a:xfrm>
            <a:off x="14979831" y="24843248"/>
            <a:ext cx="4053238" cy="1200316"/>
          </a:xfrm>
          <a:prstGeom prst="rect">
            <a:avLst/>
          </a:prstGeom>
          <a:noFill/>
        </p:spPr>
        <p:txBody>
          <a:bodyPr wrap="square" lIns="91429" tIns="45714" rIns="91429" bIns="45714" rtlCol="0">
            <a:spAutoFit/>
          </a:bodyPr>
          <a:lstStyle/>
          <a:p>
            <a:r>
              <a:rPr lang="en-US" sz="3600" b="1" dirty="0" smtClean="0">
                <a:solidFill>
                  <a:schemeClr val="bg1"/>
                </a:solidFill>
              </a:rPr>
              <a:t>Echo-top Heights</a:t>
            </a:r>
          </a:p>
          <a:p>
            <a:endParaRPr lang="en-US" sz="3600" dirty="0"/>
          </a:p>
        </p:txBody>
      </p:sp>
      <p:sp>
        <p:nvSpPr>
          <p:cNvPr id="74" name="TextBox 73"/>
          <p:cNvSpPr txBox="1"/>
          <p:nvPr/>
        </p:nvSpPr>
        <p:spPr>
          <a:xfrm>
            <a:off x="11084594" y="5749036"/>
            <a:ext cx="14868212" cy="1015664"/>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smtClean="0">
                <a:solidFill>
                  <a:schemeClr val="bg1"/>
                </a:solidFill>
                <a:latin typeface="MgOpen Cosmetica"/>
              </a:rPr>
              <a:t>4. Radar and Rawinsonde Observations</a:t>
            </a:r>
          </a:p>
        </p:txBody>
      </p:sp>
      <p:sp>
        <p:nvSpPr>
          <p:cNvPr id="76" name="TextBox 75"/>
          <p:cNvSpPr txBox="1"/>
          <p:nvPr/>
        </p:nvSpPr>
        <p:spPr>
          <a:xfrm>
            <a:off x="24871455" y="24838628"/>
            <a:ext cx="5154962" cy="646332"/>
          </a:xfrm>
          <a:prstGeom prst="rect">
            <a:avLst/>
          </a:prstGeom>
          <a:noFill/>
        </p:spPr>
        <p:txBody>
          <a:bodyPr wrap="square" lIns="91429" tIns="45714" rIns="91429" bIns="45714" rtlCol="0">
            <a:spAutoFit/>
          </a:bodyPr>
          <a:lstStyle/>
          <a:p>
            <a:r>
              <a:rPr lang="en-US" sz="3600" b="1" dirty="0" smtClean="0">
                <a:solidFill>
                  <a:schemeClr val="bg1"/>
                </a:solidFill>
              </a:rPr>
              <a:t>Rawinsonde Time Series</a:t>
            </a:r>
            <a:endParaRPr lang="en-US" sz="3600" dirty="0"/>
          </a:p>
        </p:txBody>
      </p:sp>
      <p:sp>
        <p:nvSpPr>
          <p:cNvPr id="77" name="TextBox 76"/>
          <p:cNvSpPr txBox="1"/>
          <p:nvPr/>
        </p:nvSpPr>
        <p:spPr>
          <a:xfrm>
            <a:off x="22106472" y="25718193"/>
            <a:ext cx="10344036" cy="1815869"/>
          </a:xfrm>
          <a:prstGeom prst="rect">
            <a:avLst/>
          </a:prstGeom>
          <a:noFill/>
        </p:spPr>
        <p:txBody>
          <a:bodyPr wrap="square" lIns="91429" tIns="45714" rIns="91429" bIns="45714" rtlCol="0">
            <a:spAutoFit/>
          </a:bodyPr>
          <a:lstStyle/>
          <a:p>
            <a:r>
              <a:rPr lang="en-US" sz="2800" dirty="0" smtClean="0">
                <a:solidFill>
                  <a:schemeClr val="bg1"/>
                </a:solidFill>
              </a:rPr>
              <a:t>Time series of </a:t>
            </a:r>
            <a:r>
              <a:rPr lang="en-US" sz="2800" i="1" dirty="0" smtClean="0">
                <a:solidFill>
                  <a:schemeClr val="bg1"/>
                </a:solidFill>
              </a:rPr>
              <a:t>u’</a:t>
            </a:r>
            <a:r>
              <a:rPr lang="en-US" sz="2800" dirty="0" smtClean="0">
                <a:solidFill>
                  <a:schemeClr val="bg1"/>
                </a:solidFill>
              </a:rPr>
              <a:t>,</a:t>
            </a:r>
            <a:r>
              <a:rPr lang="en-US" sz="2800" i="1" dirty="0" smtClean="0">
                <a:solidFill>
                  <a:schemeClr val="bg1"/>
                </a:solidFill>
              </a:rPr>
              <a:t> v’</a:t>
            </a:r>
            <a:r>
              <a:rPr lang="en-US" sz="2800" dirty="0" smtClean="0">
                <a:solidFill>
                  <a:schemeClr val="bg1"/>
                </a:solidFill>
              </a:rPr>
              <a:t>, </a:t>
            </a:r>
            <a:r>
              <a:rPr lang="en-US" sz="2800" i="1" dirty="0" smtClean="0">
                <a:solidFill>
                  <a:schemeClr val="bg1"/>
                </a:solidFill>
              </a:rPr>
              <a:t>T’</a:t>
            </a:r>
            <a:r>
              <a:rPr lang="en-US" sz="2800" dirty="0" smtClean="0">
                <a:solidFill>
                  <a:schemeClr val="bg1"/>
                </a:solidFill>
              </a:rPr>
              <a:t>, and </a:t>
            </a:r>
            <a:r>
              <a:rPr lang="en-US" sz="2800" i="1" dirty="0" smtClean="0">
                <a:solidFill>
                  <a:schemeClr val="bg1"/>
                </a:solidFill>
              </a:rPr>
              <a:t>q</a:t>
            </a:r>
            <a:r>
              <a:rPr lang="en-US" sz="2800" i="1" baseline="30000" dirty="0" smtClean="0">
                <a:solidFill>
                  <a:schemeClr val="bg1"/>
                </a:solidFill>
              </a:rPr>
              <a:t>*</a:t>
            </a:r>
            <a:r>
              <a:rPr lang="en-US" sz="2800" i="1" dirty="0" smtClean="0">
                <a:solidFill>
                  <a:schemeClr val="bg1"/>
                </a:solidFill>
              </a:rPr>
              <a:t>’ </a:t>
            </a:r>
            <a:r>
              <a:rPr lang="en-US" sz="2800" dirty="0" smtClean="0">
                <a:solidFill>
                  <a:schemeClr val="bg1"/>
                </a:solidFill>
              </a:rPr>
              <a:t>are shown below. Anomalies are computed relative to the time mean at each pressure level (binned to 5 hPa intervals) for the period shown. </a:t>
            </a:r>
            <a:r>
              <a:rPr lang="en-US" sz="2800" i="1" dirty="0" smtClean="0">
                <a:solidFill>
                  <a:schemeClr val="bg1"/>
                </a:solidFill>
              </a:rPr>
              <a:t>q</a:t>
            </a:r>
            <a:r>
              <a:rPr lang="en-US" sz="2800" i="1" baseline="30000" dirty="0" smtClean="0">
                <a:solidFill>
                  <a:schemeClr val="bg1"/>
                </a:solidFill>
              </a:rPr>
              <a:t>*</a:t>
            </a:r>
            <a:r>
              <a:rPr lang="en-US" sz="2800" i="1" dirty="0" smtClean="0">
                <a:solidFill>
                  <a:schemeClr val="bg1"/>
                </a:solidFill>
              </a:rPr>
              <a:t>’</a:t>
            </a:r>
            <a:r>
              <a:rPr lang="en-US" sz="2800" dirty="0" smtClean="0">
                <a:solidFill>
                  <a:schemeClr val="bg1"/>
                </a:solidFill>
              </a:rPr>
              <a:t> is the fractional difference from the time mean of specific humidity.</a:t>
            </a:r>
            <a:endParaRPr lang="en-US" sz="2800" i="1" dirty="0" smtClean="0">
              <a:solidFill>
                <a:schemeClr val="bg1"/>
              </a:solidFill>
            </a:endParaRPr>
          </a:p>
        </p:txBody>
      </p:sp>
      <p:sp>
        <p:nvSpPr>
          <p:cNvPr id="78" name="TextBox 77"/>
          <p:cNvSpPr txBox="1"/>
          <p:nvPr/>
        </p:nvSpPr>
        <p:spPr>
          <a:xfrm>
            <a:off x="22360472" y="35433220"/>
            <a:ext cx="10344036" cy="2677644"/>
          </a:xfrm>
          <a:prstGeom prst="rect">
            <a:avLst/>
          </a:prstGeom>
          <a:noFill/>
        </p:spPr>
        <p:txBody>
          <a:bodyPr wrap="square" lIns="91429" tIns="45714" rIns="91429" bIns="45714" rtlCol="0">
            <a:spAutoFit/>
          </a:bodyPr>
          <a:lstStyle/>
          <a:p>
            <a:pPr>
              <a:buFontTx/>
              <a:buChar char="-"/>
            </a:pPr>
            <a:r>
              <a:rPr lang="en-US" sz="2800" dirty="0" smtClean="0">
                <a:solidFill>
                  <a:schemeClr val="bg1"/>
                </a:solidFill>
              </a:rPr>
              <a:t>26-30 day variability is seen in </a:t>
            </a:r>
            <a:r>
              <a:rPr lang="en-US" sz="2800" i="1" dirty="0" smtClean="0">
                <a:solidFill>
                  <a:schemeClr val="bg1"/>
                </a:solidFill>
              </a:rPr>
              <a:t>u’</a:t>
            </a:r>
            <a:r>
              <a:rPr lang="en-US" sz="2800" dirty="0" smtClean="0">
                <a:solidFill>
                  <a:schemeClr val="bg1"/>
                </a:solidFill>
              </a:rPr>
              <a:t> and </a:t>
            </a:r>
            <a:r>
              <a:rPr lang="en-US" sz="2800" i="1" dirty="0" smtClean="0">
                <a:solidFill>
                  <a:schemeClr val="bg1"/>
                </a:solidFill>
              </a:rPr>
              <a:t>T’</a:t>
            </a:r>
            <a:r>
              <a:rPr lang="en-US" sz="2800" dirty="0" smtClean="0">
                <a:solidFill>
                  <a:schemeClr val="bg1"/>
                </a:solidFill>
              </a:rPr>
              <a:t> at 150 hPa. Deep westerly anomalies observed in late November and mid-to-late December.</a:t>
            </a:r>
          </a:p>
          <a:p>
            <a:pPr>
              <a:buFontTx/>
              <a:buChar char="-"/>
            </a:pPr>
            <a:r>
              <a:rPr lang="en-US" sz="2800" dirty="0" smtClean="0">
                <a:solidFill>
                  <a:schemeClr val="bg1"/>
                </a:solidFill>
              </a:rPr>
              <a:t> Warm and moist anomalies between 500 and 200 hPa correspond with convective events.</a:t>
            </a:r>
          </a:p>
          <a:p>
            <a:pPr>
              <a:buFontTx/>
              <a:buChar char="-"/>
            </a:pPr>
            <a:r>
              <a:rPr lang="en-US" sz="2800" dirty="0" smtClean="0">
                <a:solidFill>
                  <a:schemeClr val="bg1"/>
                </a:solidFill>
              </a:rPr>
              <a:t> Dry, suppressed conditions in January.</a:t>
            </a:r>
          </a:p>
          <a:p>
            <a:pPr>
              <a:buFontTx/>
              <a:buChar char="-"/>
            </a:pPr>
            <a:endParaRPr lang="en-US" sz="2800" i="1" dirty="0" smtClean="0">
              <a:solidFill>
                <a:schemeClr val="bg1"/>
              </a:solidFill>
            </a:endParaRPr>
          </a:p>
        </p:txBody>
      </p:sp>
      <p:sp>
        <p:nvSpPr>
          <p:cNvPr id="83" name="TextBox 82"/>
          <p:cNvSpPr txBox="1"/>
          <p:nvPr/>
        </p:nvSpPr>
        <p:spPr>
          <a:xfrm>
            <a:off x="32863538" y="2946388"/>
            <a:ext cx="9943200" cy="1015664"/>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smtClean="0">
                <a:solidFill>
                  <a:schemeClr val="bg1"/>
                </a:solidFill>
                <a:latin typeface="MgOpen Cosmetica"/>
              </a:rPr>
              <a:t>5. Convection and Humidity</a:t>
            </a:r>
          </a:p>
        </p:txBody>
      </p:sp>
      <p:sp>
        <p:nvSpPr>
          <p:cNvPr id="85" name="TextBox 84"/>
          <p:cNvSpPr txBox="1"/>
          <p:nvPr/>
        </p:nvSpPr>
        <p:spPr>
          <a:xfrm>
            <a:off x="33459569" y="5265835"/>
            <a:ext cx="9402042" cy="1938980"/>
          </a:xfrm>
          <a:prstGeom prst="rect">
            <a:avLst/>
          </a:prstGeom>
          <a:noFill/>
        </p:spPr>
        <p:txBody>
          <a:bodyPr wrap="square" lIns="91429" tIns="45714" rIns="91429" bIns="45714" rtlCol="0">
            <a:spAutoFit/>
          </a:bodyPr>
          <a:lstStyle/>
          <a:p>
            <a:pPr marL="514289" indent="-514289">
              <a:buAutoNum type="alphaLcParenR"/>
            </a:pPr>
            <a:r>
              <a:rPr lang="en-US" sz="2400" dirty="0" smtClean="0">
                <a:solidFill>
                  <a:schemeClr val="bg1"/>
                </a:solidFill>
              </a:rPr>
              <a:t>Time series of PDF for 20 dBZ echo top  heights smoothed into three-day intervals. Red line follows the modal distribution.</a:t>
            </a:r>
          </a:p>
          <a:p>
            <a:pPr marL="514289" indent="-514289">
              <a:buAutoNum type="alphaLcParenR"/>
            </a:pPr>
            <a:r>
              <a:rPr lang="en-US" sz="2400" dirty="0" smtClean="0">
                <a:solidFill>
                  <a:schemeClr val="bg1"/>
                </a:solidFill>
              </a:rPr>
              <a:t>Time series of </a:t>
            </a:r>
            <a:r>
              <a:rPr lang="en-US" sz="2400" i="1" dirty="0" smtClean="0">
                <a:solidFill>
                  <a:schemeClr val="bg1"/>
                </a:solidFill>
              </a:rPr>
              <a:t>q</a:t>
            </a:r>
            <a:r>
              <a:rPr lang="en-US" sz="2400" i="1" baseline="30000" dirty="0" smtClean="0">
                <a:solidFill>
                  <a:schemeClr val="bg1"/>
                </a:solidFill>
              </a:rPr>
              <a:t>*</a:t>
            </a:r>
            <a:r>
              <a:rPr lang="en-US" sz="2400" i="1" dirty="0" smtClean="0">
                <a:solidFill>
                  <a:schemeClr val="bg1"/>
                </a:solidFill>
              </a:rPr>
              <a:t>’</a:t>
            </a:r>
            <a:r>
              <a:rPr lang="en-US" sz="2400" dirty="0" smtClean="0">
                <a:solidFill>
                  <a:schemeClr val="bg1"/>
                </a:solidFill>
              </a:rPr>
              <a:t> smoothed to three-day intervals. Black line is the same as red line in (a). Contours are Eulerian derivative of </a:t>
            </a:r>
            <a:r>
              <a:rPr lang="en-US" sz="2400" i="1" dirty="0" smtClean="0">
                <a:solidFill>
                  <a:schemeClr val="bg1"/>
                </a:solidFill>
              </a:rPr>
              <a:t>q</a:t>
            </a:r>
            <a:r>
              <a:rPr lang="en-US" sz="2400" i="1" baseline="30000" dirty="0" smtClean="0">
                <a:solidFill>
                  <a:schemeClr val="bg1"/>
                </a:solidFill>
              </a:rPr>
              <a:t>*</a:t>
            </a:r>
            <a:r>
              <a:rPr lang="en-US" sz="2400" i="1" dirty="0" smtClean="0">
                <a:solidFill>
                  <a:schemeClr val="bg1"/>
                </a:solidFill>
              </a:rPr>
              <a:t>’</a:t>
            </a:r>
            <a:r>
              <a:rPr lang="en-US" sz="2400" dirty="0" smtClean="0">
                <a:solidFill>
                  <a:schemeClr val="bg1"/>
                </a:solidFill>
              </a:rPr>
              <a:t>.</a:t>
            </a:r>
          </a:p>
          <a:p>
            <a:endParaRPr lang="en-US" sz="2400" dirty="0"/>
          </a:p>
        </p:txBody>
      </p:sp>
      <p:sp>
        <p:nvSpPr>
          <p:cNvPr id="87" name="TextBox 86"/>
          <p:cNvSpPr txBox="1"/>
          <p:nvPr/>
        </p:nvSpPr>
        <p:spPr>
          <a:xfrm>
            <a:off x="33228695" y="14866767"/>
            <a:ext cx="10263342" cy="4154971"/>
          </a:xfrm>
          <a:prstGeom prst="rect">
            <a:avLst/>
          </a:prstGeom>
          <a:noFill/>
        </p:spPr>
        <p:txBody>
          <a:bodyPr wrap="square" lIns="91429" tIns="45714" rIns="91429" bIns="45714" rtlCol="0">
            <a:spAutoFit/>
          </a:bodyPr>
          <a:lstStyle/>
          <a:p>
            <a:r>
              <a:rPr lang="en-US" sz="2400" dirty="0" smtClean="0">
                <a:solidFill>
                  <a:schemeClr val="bg1"/>
                </a:solidFill>
              </a:rPr>
              <a:t> - Rapid increase in convective echo top heights occurs at beginning of October and November convective events. Smaller increase observed more gradually in December. The period of moistening prior to a convective event lasts no more than 10 days. While episodes of moistening may occur even earlier (November and December), drying occurs before moistening begins again. This is clearly inconsistent with the “discharge-recharge” mechanism.</a:t>
            </a:r>
          </a:p>
          <a:p>
            <a:r>
              <a:rPr lang="en-US" sz="2400" dirty="0" smtClean="0">
                <a:solidFill>
                  <a:schemeClr val="bg1"/>
                </a:solidFill>
              </a:rPr>
              <a:t> - The direct relationship between clouds and humidity is inconclusive. For three convective events, the increase in convective echo top heights occurred after (October), before (November), and during (December) the greatest increase in moisture through a deep layer.</a:t>
            </a:r>
          </a:p>
          <a:p>
            <a:endParaRPr lang="en-US" sz="2400" dirty="0"/>
          </a:p>
        </p:txBody>
      </p:sp>
      <p:sp>
        <p:nvSpPr>
          <p:cNvPr id="88" name="TextBox 87"/>
          <p:cNvSpPr txBox="1"/>
          <p:nvPr/>
        </p:nvSpPr>
        <p:spPr>
          <a:xfrm>
            <a:off x="34671065" y="4493814"/>
            <a:ext cx="8991538" cy="1200316"/>
          </a:xfrm>
          <a:prstGeom prst="rect">
            <a:avLst/>
          </a:prstGeom>
          <a:noFill/>
        </p:spPr>
        <p:txBody>
          <a:bodyPr wrap="square" lIns="91429" tIns="45714" rIns="91429" bIns="45714" rtlCol="0">
            <a:spAutoFit/>
          </a:bodyPr>
          <a:lstStyle/>
          <a:p>
            <a:r>
              <a:rPr lang="en-US" sz="3600" b="1" dirty="0" smtClean="0">
                <a:solidFill>
                  <a:schemeClr val="bg1"/>
                </a:solidFill>
              </a:rPr>
              <a:t>Echo-top Heights and Humidification</a:t>
            </a:r>
          </a:p>
          <a:p>
            <a:endParaRPr lang="en-US" sz="3600" dirty="0"/>
          </a:p>
        </p:txBody>
      </p:sp>
      <p:sp>
        <p:nvSpPr>
          <p:cNvPr id="91" name="TextBox 90"/>
          <p:cNvSpPr txBox="1"/>
          <p:nvPr/>
        </p:nvSpPr>
        <p:spPr>
          <a:xfrm>
            <a:off x="34016997" y="19656230"/>
            <a:ext cx="8991538" cy="1200316"/>
          </a:xfrm>
          <a:prstGeom prst="rect">
            <a:avLst/>
          </a:prstGeom>
          <a:noFill/>
        </p:spPr>
        <p:txBody>
          <a:bodyPr wrap="square" lIns="91429" tIns="45714" rIns="91429" bIns="45714" rtlCol="0">
            <a:spAutoFit/>
          </a:bodyPr>
          <a:lstStyle/>
          <a:p>
            <a:r>
              <a:rPr lang="en-US" sz="3600" b="1" dirty="0" smtClean="0">
                <a:solidFill>
                  <a:schemeClr val="bg1"/>
                </a:solidFill>
              </a:rPr>
              <a:t>Humidity on MCS Days and Non-MCS Days</a:t>
            </a:r>
          </a:p>
          <a:p>
            <a:endParaRPr lang="en-US" sz="3600" dirty="0"/>
          </a:p>
        </p:txBody>
      </p:sp>
      <p:sp>
        <p:nvSpPr>
          <p:cNvPr id="92" name="TextBox 91"/>
          <p:cNvSpPr txBox="1"/>
          <p:nvPr/>
        </p:nvSpPr>
        <p:spPr>
          <a:xfrm>
            <a:off x="33259559" y="25629076"/>
            <a:ext cx="10263342" cy="3693306"/>
          </a:xfrm>
          <a:prstGeom prst="rect">
            <a:avLst/>
          </a:prstGeom>
          <a:noFill/>
        </p:spPr>
        <p:txBody>
          <a:bodyPr wrap="square" lIns="91429" tIns="45714" rIns="91429" bIns="45714" rtlCol="0">
            <a:spAutoFit/>
          </a:bodyPr>
          <a:lstStyle/>
          <a:p>
            <a:r>
              <a:rPr lang="en-US" sz="2600" dirty="0" smtClean="0">
                <a:solidFill>
                  <a:schemeClr val="bg1"/>
                </a:solidFill>
              </a:rPr>
              <a:t> - Humidity on both MCS days and non-MCS days is similar (greater than 70% below 500 hPa).</a:t>
            </a:r>
          </a:p>
          <a:p>
            <a:r>
              <a:rPr lang="en-US" sz="2600" dirty="0" smtClean="0">
                <a:solidFill>
                  <a:schemeClr val="bg1"/>
                </a:solidFill>
              </a:rPr>
              <a:t> - Although echo top PDF for Non-MCS Days and suppressed WH MJO phases are very similar, differences in humidity during these days are statistically significant (p = 0.05) at the levels shaded in gray. </a:t>
            </a:r>
          </a:p>
          <a:p>
            <a:r>
              <a:rPr lang="en-US" sz="2600" dirty="0" smtClean="0">
                <a:solidFill>
                  <a:schemeClr val="bg1"/>
                </a:solidFill>
              </a:rPr>
              <a:t> - Dynamical support , which probably varies dependent on equatorial wave modes, is more important than environment humidity for developing deep convection.</a:t>
            </a:r>
          </a:p>
          <a:p>
            <a:endParaRPr lang="en-US" sz="2600" dirty="0"/>
          </a:p>
        </p:txBody>
      </p:sp>
      <p:sp>
        <p:nvSpPr>
          <p:cNvPr id="93" name="TextBox 92"/>
          <p:cNvSpPr txBox="1"/>
          <p:nvPr/>
        </p:nvSpPr>
        <p:spPr>
          <a:xfrm>
            <a:off x="32863538" y="29373194"/>
            <a:ext cx="9943200" cy="1015664"/>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smtClean="0">
                <a:solidFill>
                  <a:schemeClr val="bg1"/>
                </a:solidFill>
                <a:latin typeface="MgOpen Cosmetica"/>
              </a:rPr>
              <a:t>6. Equatorial Kelvin Wave</a:t>
            </a:r>
          </a:p>
        </p:txBody>
      </p:sp>
      <p:sp>
        <p:nvSpPr>
          <p:cNvPr id="96" name="TextBox 95"/>
          <p:cNvSpPr txBox="1"/>
          <p:nvPr/>
        </p:nvSpPr>
        <p:spPr>
          <a:xfrm>
            <a:off x="33401842" y="31010732"/>
            <a:ext cx="9897776" cy="1692759"/>
          </a:xfrm>
          <a:prstGeom prst="rect">
            <a:avLst/>
          </a:prstGeom>
          <a:noFill/>
        </p:spPr>
        <p:txBody>
          <a:bodyPr wrap="square" lIns="91429" tIns="45714" rIns="91429" bIns="45714" rtlCol="0">
            <a:spAutoFit/>
          </a:bodyPr>
          <a:lstStyle/>
          <a:p>
            <a:r>
              <a:rPr lang="en-US" sz="2600" dirty="0" smtClean="0">
                <a:solidFill>
                  <a:schemeClr val="bg1"/>
                </a:solidFill>
              </a:rPr>
              <a:t>ERA-Interim reanalysis is used to extend rawinsonde dataset to evaluate three-dimensional wind field. Below is the 150 hPa </a:t>
            </a:r>
            <a:r>
              <a:rPr lang="en-US" sz="2600" i="1" dirty="0" smtClean="0">
                <a:solidFill>
                  <a:schemeClr val="bg1"/>
                </a:solidFill>
              </a:rPr>
              <a:t>u’. </a:t>
            </a:r>
            <a:r>
              <a:rPr lang="en-US" sz="2600" dirty="0" smtClean="0">
                <a:solidFill>
                  <a:schemeClr val="bg1"/>
                </a:solidFill>
              </a:rPr>
              <a:t>Black dashed lines correspond to phase speed of Kelvin wave, which is identifiable objectively and subjectively in 2-dimensional analysis of wind field.</a:t>
            </a:r>
            <a:endParaRPr lang="en-US" sz="2600" i="1" dirty="0" smtClean="0">
              <a:solidFill>
                <a:schemeClr val="bg1"/>
              </a:solidFill>
            </a:endParaRPr>
          </a:p>
        </p:txBody>
      </p:sp>
      <p:sp>
        <p:nvSpPr>
          <p:cNvPr id="97" name="TextBox 96"/>
          <p:cNvSpPr txBox="1"/>
          <p:nvPr/>
        </p:nvSpPr>
        <p:spPr>
          <a:xfrm>
            <a:off x="36934066" y="35875739"/>
            <a:ext cx="950846" cy="307764"/>
          </a:xfrm>
          <a:prstGeom prst="rect">
            <a:avLst/>
          </a:prstGeom>
          <a:solidFill>
            <a:schemeClr val="bg1">
              <a:alpha val="75000"/>
            </a:schemeClr>
          </a:solidFill>
        </p:spPr>
        <p:txBody>
          <a:bodyPr wrap="none" lIns="91429" tIns="45714" rIns="91429" bIns="45714" rtlCol="0">
            <a:spAutoFit/>
          </a:bodyPr>
          <a:lstStyle/>
          <a:p>
            <a:r>
              <a:rPr lang="en-US" sz="1400" dirty="0" smtClean="0">
                <a:latin typeface="MgOpen Cosmetica"/>
              </a:rPr>
              <a:t>10.7 m s</a:t>
            </a:r>
            <a:r>
              <a:rPr lang="en-US" sz="1400" baseline="30000" dirty="0" smtClean="0">
                <a:latin typeface="MgOpen Cosmetica"/>
              </a:rPr>
              <a:t>-1</a:t>
            </a:r>
            <a:endParaRPr lang="en-US" sz="1400" baseline="30000" dirty="0">
              <a:latin typeface="MgOpen Cosmetica"/>
            </a:endParaRPr>
          </a:p>
        </p:txBody>
      </p:sp>
      <p:sp>
        <p:nvSpPr>
          <p:cNvPr id="98" name="TextBox 97"/>
          <p:cNvSpPr txBox="1"/>
          <p:nvPr/>
        </p:nvSpPr>
        <p:spPr>
          <a:xfrm>
            <a:off x="39199367" y="35020598"/>
            <a:ext cx="950846" cy="307764"/>
          </a:xfrm>
          <a:prstGeom prst="rect">
            <a:avLst/>
          </a:prstGeom>
          <a:solidFill>
            <a:schemeClr val="bg1">
              <a:alpha val="75000"/>
            </a:schemeClr>
          </a:solidFill>
        </p:spPr>
        <p:txBody>
          <a:bodyPr wrap="none" lIns="91429" tIns="45714" rIns="91429" bIns="45714" rtlCol="0">
            <a:spAutoFit/>
          </a:bodyPr>
          <a:lstStyle/>
          <a:p>
            <a:r>
              <a:rPr lang="en-US" sz="1400" dirty="0" smtClean="0">
                <a:latin typeface="MgOpen Cosmetica"/>
              </a:rPr>
              <a:t>23.4 m s</a:t>
            </a:r>
            <a:r>
              <a:rPr lang="en-US" sz="1400" baseline="30000" dirty="0" smtClean="0">
                <a:latin typeface="MgOpen Cosmetica"/>
              </a:rPr>
              <a:t>-1</a:t>
            </a:r>
            <a:endParaRPr lang="en-US" sz="1400" baseline="30000" dirty="0">
              <a:latin typeface="MgOpen Cosmetica"/>
            </a:endParaRPr>
          </a:p>
        </p:txBody>
      </p:sp>
      <p:sp>
        <p:nvSpPr>
          <p:cNvPr id="99" name="TextBox 98"/>
          <p:cNvSpPr txBox="1"/>
          <p:nvPr/>
        </p:nvSpPr>
        <p:spPr>
          <a:xfrm>
            <a:off x="36083572" y="33908348"/>
            <a:ext cx="496746" cy="313928"/>
          </a:xfrm>
          <a:prstGeom prst="rect">
            <a:avLst/>
          </a:prstGeom>
          <a:solidFill>
            <a:schemeClr val="bg1">
              <a:alpha val="75000"/>
            </a:schemeClr>
          </a:solidFill>
        </p:spPr>
        <p:txBody>
          <a:bodyPr wrap="none" lIns="91429" tIns="45714" rIns="91429" bIns="45714" rtlCol="0">
            <a:spAutoFit/>
          </a:bodyPr>
          <a:lstStyle/>
          <a:p>
            <a:r>
              <a:rPr lang="en-US" sz="1400" dirty="0" smtClean="0">
                <a:latin typeface="MgOpen Cosmetica"/>
              </a:rPr>
              <a:t>CE1</a:t>
            </a:r>
            <a:endParaRPr lang="en-US" sz="1400" dirty="0">
              <a:latin typeface="MgOpen Cosmetica"/>
            </a:endParaRPr>
          </a:p>
        </p:txBody>
      </p:sp>
      <p:sp>
        <p:nvSpPr>
          <p:cNvPr id="100" name="TextBox 99"/>
          <p:cNvSpPr txBox="1"/>
          <p:nvPr/>
        </p:nvSpPr>
        <p:spPr>
          <a:xfrm>
            <a:off x="36083572" y="34894491"/>
            <a:ext cx="496746" cy="313928"/>
          </a:xfrm>
          <a:prstGeom prst="rect">
            <a:avLst/>
          </a:prstGeom>
          <a:solidFill>
            <a:schemeClr val="bg1">
              <a:alpha val="75000"/>
            </a:schemeClr>
          </a:solidFill>
        </p:spPr>
        <p:txBody>
          <a:bodyPr wrap="none" lIns="91429" tIns="45714" rIns="91429" bIns="45714" rtlCol="0">
            <a:spAutoFit/>
          </a:bodyPr>
          <a:lstStyle/>
          <a:p>
            <a:r>
              <a:rPr lang="en-US" sz="1400" dirty="0" smtClean="0">
                <a:latin typeface="MgOpen Cosmetica"/>
              </a:rPr>
              <a:t>CE2</a:t>
            </a:r>
            <a:endParaRPr lang="en-US" sz="1400" dirty="0">
              <a:latin typeface="MgOpen Cosmetica"/>
            </a:endParaRPr>
          </a:p>
        </p:txBody>
      </p:sp>
      <p:sp>
        <p:nvSpPr>
          <p:cNvPr id="101" name="TextBox 100"/>
          <p:cNvSpPr txBox="1"/>
          <p:nvPr/>
        </p:nvSpPr>
        <p:spPr>
          <a:xfrm>
            <a:off x="36083572" y="35901255"/>
            <a:ext cx="496746" cy="313928"/>
          </a:xfrm>
          <a:prstGeom prst="rect">
            <a:avLst/>
          </a:prstGeom>
          <a:solidFill>
            <a:schemeClr val="bg1">
              <a:alpha val="75000"/>
            </a:schemeClr>
          </a:solidFill>
        </p:spPr>
        <p:txBody>
          <a:bodyPr wrap="none" lIns="91429" tIns="45714" rIns="91429" bIns="45714" rtlCol="0">
            <a:spAutoFit/>
          </a:bodyPr>
          <a:lstStyle/>
          <a:p>
            <a:r>
              <a:rPr lang="en-US" sz="1400" dirty="0" smtClean="0">
                <a:latin typeface="MgOpen Cosmetica"/>
              </a:rPr>
              <a:t>CE3</a:t>
            </a:r>
            <a:endParaRPr lang="en-US" sz="1400" dirty="0">
              <a:latin typeface="MgOpen Cosmetica"/>
            </a:endParaRPr>
          </a:p>
        </p:txBody>
      </p:sp>
      <p:sp>
        <p:nvSpPr>
          <p:cNvPr id="102" name="TextBox 101"/>
          <p:cNvSpPr txBox="1"/>
          <p:nvPr/>
        </p:nvSpPr>
        <p:spPr>
          <a:xfrm>
            <a:off x="36347292" y="38034677"/>
            <a:ext cx="518092" cy="277000"/>
          </a:xfrm>
          <a:prstGeom prst="rect">
            <a:avLst/>
          </a:prstGeom>
          <a:noFill/>
        </p:spPr>
        <p:txBody>
          <a:bodyPr wrap="none" lIns="91429" tIns="45714" rIns="91429" bIns="45714" rtlCol="0">
            <a:spAutoFit/>
          </a:bodyPr>
          <a:lstStyle/>
          <a:p>
            <a:r>
              <a:rPr lang="en-US" sz="1200" dirty="0" smtClean="0"/>
              <a:t>Addu</a:t>
            </a:r>
            <a:endParaRPr lang="en-US" sz="1200" dirty="0"/>
          </a:p>
        </p:txBody>
      </p:sp>
      <p:sp>
        <p:nvSpPr>
          <p:cNvPr id="103" name="TextBox 102"/>
          <p:cNvSpPr txBox="1"/>
          <p:nvPr/>
        </p:nvSpPr>
        <p:spPr>
          <a:xfrm>
            <a:off x="33324875" y="38615569"/>
            <a:ext cx="10032470" cy="4493526"/>
          </a:xfrm>
          <a:prstGeom prst="rect">
            <a:avLst/>
          </a:prstGeom>
          <a:noFill/>
        </p:spPr>
        <p:txBody>
          <a:bodyPr wrap="square" lIns="91429" tIns="45714" rIns="91429" bIns="45714" rtlCol="0">
            <a:spAutoFit/>
          </a:bodyPr>
          <a:lstStyle/>
          <a:p>
            <a:pPr>
              <a:buFontTx/>
              <a:buChar char="-"/>
            </a:pPr>
            <a:r>
              <a:rPr lang="en-US" sz="2600" dirty="0" smtClean="0">
                <a:solidFill>
                  <a:schemeClr val="bg1"/>
                </a:solidFill>
              </a:rPr>
              <a:t> At Addu, an easterly anomaly precedes a westerly anomaly during each convective event. No such feature (of opposite sign) is observed to propagate from the west at lower levels. We propose that the large-scale changes in divergence and subsidence in the upper-troposphere (down to 300 hPa) caused by the Kelvin wave modulates the convection on MJO-related timescales. </a:t>
            </a:r>
            <a:endParaRPr lang="en-US" sz="2600" i="1" dirty="0" smtClean="0">
              <a:solidFill>
                <a:schemeClr val="bg1"/>
              </a:solidFill>
            </a:endParaRPr>
          </a:p>
          <a:p>
            <a:pPr>
              <a:buFontTx/>
              <a:buChar char="-"/>
            </a:pPr>
            <a:r>
              <a:rPr lang="en-US" sz="2600" i="1" dirty="0" smtClean="0">
                <a:solidFill>
                  <a:schemeClr val="bg1"/>
                </a:solidFill>
              </a:rPr>
              <a:t> </a:t>
            </a:r>
            <a:r>
              <a:rPr lang="en-US" sz="2600" dirty="0" smtClean="0">
                <a:solidFill>
                  <a:schemeClr val="bg1"/>
                </a:solidFill>
              </a:rPr>
              <a:t>The Kelvin wave appears to circumnavigate and excite convective events in October and November. Whether the signal continues to circumnavigate is unclear in the present analysis. Regardless of the source of the Kelvin mode, a convective event does not begin at Addu until the divergent upper-level anomaly approaches from the west.</a:t>
            </a:r>
          </a:p>
        </p:txBody>
      </p:sp>
      <p:sp>
        <p:nvSpPr>
          <p:cNvPr id="106" name="TextBox 105"/>
          <p:cNvSpPr txBox="1"/>
          <p:nvPr/>
        </p:nvSpPr>
        <p:spPr>
          <a:xfrm>
            <a:off x="311714" y="20464637"/>
            <a:ext cx="10515600" cy="1015650"/>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a:solidFill>
                  <a:schemeClr val="bg1"/>
                </a:solidFill>
                <a:latin typeface="MgOpen Cosmetica"/>
              </a:rPr>
              <a:t>2</a:t>
            </a:r>
            <a:r>
              <a:rPr lang="en-US" sz="6000" b="1" dirty="0" smtClean="0">
                <a:solidFill>
                  <a:schemeClr val="bg1"/>
                </a:solidFill>
                <a:latin typeface="MgOpen Cosmetica"/>
              </a:rPr>
              <a:t>. Objectives</a:t>
            </a:r>
          </a:p>
        </p:txBody>
      </p:sp>
      <p:sp>
        <p:nvSpPr>
          <p:cNvPr id="107" name="TextBox 106"/>
          <p:cNvSpPr txBox="1"/>
          <p:nvPr/>
        </p:nvSpPr>
        <p:spPr>
          <a:xfrm>
            <a:off x="310896" y="28712793"/>
            <a:ext cx="10515600" cy="1015664"/>
          </a:xfrm>
          <a:prstGeom prst="rect">
            <a:avLst/>
          </a:prstGeom>
          <a:noFill/>
          <a:ln w="76200" cap="rnd">
            <a:noFill/>
          </a:ln>
          <a:effectLst/>
          <a:scene3d>
            <a:camera prst="orthographicFront"/>
            <a:lightRig rig="threePt" dir="t"/>
          </a:scene3d>
          <a:sp3d>
            <a:bevelT prst="slope"/>
          </a:sp3d>
        </p:spPr>
        <p:txBody>
          <a:bodyPr wrap="square" lIns="91429" tIns="45714" rIns="91429" bIns="45714" rtlCol="0">
            <a:spAutoFit/>
          </a:bodyPr>
          <a:lstStyle/>
          <a:p>
            <a:r>
              <a:rPr lang="en-US" sz="6000" b="1" dirty="0" smtClean="0">
                <a:solidFill>
                  <a:schemeClr val="bg1"/>
                </a:solidFill>
                <a:latin typeface="MgOpen Cosmetica"/>
              </a:rPr>
              <a:t>3. Radar-derived Products</a:t>
            </a:r>
          </a:p>
        </p:txBody>
      </p:sp>
      <p:sp>
        <p:nvSpPr>
          <p:cNvPr id="108" name="TextBox 107"/>
          <p:cNvSpPr txBox="1"/>
          <p:nvPr/>
        </p:nvSpPr>
        <p:spPr>
          <a:xfrm>
            <a:off x="11273374" y="38039942"/>
            <a:ext cx="21177136" cy="1015664"/>
          </a:xfrm>
          <a:prstGeom prst="rect">
            <a:avLst/>
          </a:prstGeom>
          <a:noFill/>
        </p:spPr>
        <p:txBody>
          <a:bodyPr wrap="square" lIns="91429" tIns="45714" rIns="91429" bIns="45714" rtlCol="0">
            <a:spAutoFit/>
          </a:bodyPr>
          <a:lstStyle/>
          <a:p>
            <a:pPr algn="ctr"/>
            <a:r>
              <a:rPr lang="en-US" sz="6000" b="1" dirty="0" smtClean="0">
                <a:solidFill>
                  <a:schemeClr val="bg1"/>
                </a:solidFill>
              </a:rPr>
              <a:t>Conclusions</a:t>
            </a:r>
            <a:endParaRPr lang="en-US" sz="6000" b="1" dirty="0">
              <a:solidFill>
                <a:schemeClr val="bg1"/>
              </a:solidFill>
            </a:endParaRPr>
          </a:p>
        </p:txBody>
      </p:sp>
      <p:sp>
        <p:nvSpPr>
          <p:cNvPr id="109" name="TextBox 108"/>
          <p:cNvSpPr txBox="1"/>
          <p:nvPr/>
        </p:nvSpPr>
        <p:spPr>
          <a:xfrm>
            <a:off x="11274552" y="39024957"/>
            <a:ext cx="21177504" cy="4524304"/>
          </a:xfrm>
          <a:prstGeom prst="rect">
            <a:avLst/>
          </a:prstGeom>
          <a:noFill/>
        </p:spPr>
        <p:txBody>
          <a:bodyPr wrap="square" lIns="91429" tIns="45714" rIns="91429" bIns="45714" rtlCol="0">
            <a:spAutoFit/>
          </a:bodyPr>
          <a:lstStyle/>
          <a:p>
            <a:pPr>
              <a:buFont typeface="Arial"/>
              <a:buChar char="•"/>
            </a:pPr>
            <a:r>
              <a:rPr lang="en-US" sz="3600" dirty="0" smtClean="0">
                <a:solidFill>
                  <a:schemeClr val="bg1"/>
                </a:solidFill>
              </a:rPr>
              <a:t> Stratiform cloud dominates variability in cloud cover through stages of a convective event.</a:t>
            </a:r>
          </a:p>
          <a:p>
            <a:pPr>
              <a:buFont typeface="Arial"/>
              <a:buChar char="•"/>
            </a:pPr>
            <a:r>
              <a:rPr lang="en-US" sz="3600" dirty="0" smtClean="0">
                <a:solidFill>
                  <a:schemeClr val="bg1"/>
                </a:solidFill>
              </a:rPr>
              <a:t> Convective cloud depth is not controlled solely by environmental humidity.</a:t>
            </a:r>
          </a:p>
          <a:p>
            <a:pPr>
              <a:buFont typeface="Arial"/>
              <a:buChar char="•"/>
            </a:pPr>
            <a:r>
              <a:rPr lang="en-US" sz="3600" dirty="0" smtClean="0">
                <a:solidFill>
                  <a:schemeClr val="bg1"/>
                </a:solidFill>
              </a:rPr>
              <a:t> Rapid (~3-7 day) increase in humidity observed above 850 hPa, which closely corresponds with sharp increase in convective cloud top height.</a:t>
            </a:r>
          </a:p>
          <a:p>
            <a:pPr>
              <a:buFont typeface="Arial"/>
              <a:buChar char="•"/>
            </a:pPr>
            <a:r>
              <a:rPr lang="en-US" sz="3600" dirty="0" smtClean="0">
                <a:solidFill>
                  <a:schemeClr val="bg1"/>
                </a:solidFill>
              </a:rPr>
              <a:t> Convection does not initiate until upper-tropospheric Kelvin anomaly reaches the central Indian Ocean.</a:t>
            </a:r>
          </a:p>
          <a:p>
            <a:pPr>
              <a:buFont typeface="Arial"/>
              <a:buChar char="•"/>
            </a:pPr>
            <a:r>
              <a:rPr lang="en-US" sz="3600" dirty="0" smtClean="0">
                <a:solidFill>
                  <a:schemeClr val="bg1"/>
                </a:solidFill>
              </a:rPr>
              <a:t> Upper-level support for deep convection and large stratiform regions may be controlled by wave dynamics.</a:t>
            </a:r>
          </a:p>
          <a:p>
            <a:pPr>
              <a:buFont typeface="Arial"/>
              <a:buChar char="•"/>
            </a:pPr>
            <a:r>
              <a:rPr lang="en-US" sz="3600" dirty="0" smtClean="0">
                <a:solidFill>
                  <a:schemeClr val="bg1"/>
                </a:solidFill>
              </a:rPr>
              <a:t> “Quasi-periodicity” may really only refer to the irregular interval at which upper-level support is present for MJO onset.</a:t>
            </a:r>
          </a:p>
        </p:txBody>
      </p:sp>
      <p:pic>
        <p:nvPicPr>
          <p:cNvPr id="110" name="Picture 109" descr="cs20111018_20370000.gif"/>
          <p:cNvPicPr>
            <a:picLocks noChangeAspect="1"/>
          </p:cNvPicPr>
          <p:nvPr/>
        </p:nvPicPr>
        <p:blipFill>
          <a:blip r:embed="rId11"/>
          <a:stretch>
            <a:fillRect/>
          </a:stretch>
        </p:blipFill>
        <p:spPr>
          <a:xfrm>
            <a:off x="3199661" y="31643066"/>
            <a:ext cx="4173794" cy="3657600"/>
          </a:xfrm>
          <a:prstGeom prst="rect">
            <a:avLst/>
          </a:prstGeom>
        </p:spPr>
      </p:pic>
      <p:pic>
        <p:nvPicPr>
          <p:cNvPr id="111" name="Picture 110" descr="preciprate20111018_203700.gif"/>
          <p:cNvPicPr>
            <a:picLocks noChangeAspect="1"/>
          </p:cNvPicPr>
          <p:nvPr/>
        </p:nvPicPr>
        <p:blipFill>
          <a:blip r:embed="rId12"/>
          <a:stretch>
            <a:fillRect/>
          </a:stretch>
        </p:blipFill>
        <p:spPr>
          <a:xfrm>
            <a:off x="3162789" y="36632832"/>
            <a:ext cx="4210666" cy="3657600"/>
          </a:xfrm>
          <a:prstGeom prst="rect">
            <a:avLst/>
          </a:prstGeom>
        </p:spPr>
      </p:pic>
      <p:sp>
        <p:nvSpPr>
          <p:cNvPr id="112" name="TextBox 111"/>
          <p:cNvSpPr txBox="1"/>
          <p:nvPr/>
        </p:nvSpPr>
        <p:spPr>
          <a:xfrm>
            <a:off x="15911262" y="43249544"/>
            <a:ext cx="12220000" cy="406260"/>
          </a:xfrm>
          <a:prstGeom prst="rect">
            <a:avLst/>
          </a:prstGeom>
          <a:noFill/>
        </p:spPr>
        <p:txBody>
          <a:bodyPr wrap="none" lIns="91429" tIns="45714" rIns="91429" bIns="45714" rtlCol="0">
            <a:spAutoFit/>
          </a:bodyPr>
          <a:lstStyle/>
          <a:p>
            <a:r>
              <a:rPr lang="en-US" sz="2000" dirty="0" smtClean="0">
                <a:solidFill>
                  <a:schemeClr val="bg1"/>
                </a:solidFill>
              </a:rPr>
              <a:t>S. Powell was supported by DOE grants DE-SC0001164/ER-64572 and DE-SC0008452 and NSF grant AGS-1059611. </a:t>
            </a:r>
            <a:endParaRPr lang="en-US" sz="2000" dirty="0">
              <a:solidFill>
                <a:schemeClr val="bg1"/>
              </a:solidFill>
            </a:endParaRPr>
          </a:p>
        </p:txBody>
      </p:sp>
      <p:pic>
        <p:nvPicPr>
          <p:cNvPr id="80" name="Picture 79" descr="f08_NEW_v09.tif"/>
          <p:cNvPicPr>
            <a:picLocks noChangeAspect="1"/>
          </p:cNvPicPr>
          <p:nvPr/>
        </p:nvPicPr>
        <p:blipFill>
          <a:blip r:embed="rId13"/>
          <a:stretch>
            <a:fillRect/>
          </a:stretch>
        </p:blipFill>
        <p:spPr>
          <a:xfrm>
            <a:off x="34583541" y="6874506"/>
            <a:ext cx="7331786" cy="7977412"/>
          </a:xfrm>
          <a:prstGeom prst="rect">
            <a:avLst/>
          </a:prstGeom>
        </p:spPr>
      </p:pic>
      <p:cxnSp>
        <p:nvCxnSpPr>
          <p:cNvPr id="84" name="Straight Arrow Connector 83"/>
          <p:cNvCxnSpPr/>
          <p:nvPr/>
        </p:nvCxnSpPr>
        <p:spPr>
          <a:xfrm rot="5400000" flipH="1" flipV="1">
            <a:off x="36514224" y="37966134"/>
            <a:ext cx="189468"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1755</TotalTime>
  <Words>1615</Words>
  <Application>Microsoft Macintosh PowerPoint</Application>
  <PresentationFormat>Custom</PresentationFormat>
  <Paragraphs>107</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dc:creator>
  <cp:lastModifiedBy>scott</cp:lastModifiedBy>
  <cp:revision>30</cp:revision>
  <dcterms:created xsi:type="dcterms:W3CDTF">2013-02-26T07:44:37Z</dcterms:created>
  <dcterms:modified xsi:type="dcterms:W3CDTF">2013-02-26T07:52:31Z</dcterms:modified>
</cp:coreProperties>
</file>