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72" r:id="rId2"/>
    <p:sldId id="280" r:id="rId3"/>
    <p:sldId id="282" r:id="rId4"/>
    <p:sldId id="307" r:id="rId5"/>
    <p:sldId id="308" r:id="rId6"/>
    <p:sldId id="309" r:id="rId7"/>
    <p:sldId id="310" r:id="rId8"/>
    <p:sldId id="283" r:id="rId9"/>
    <p:sldId id="346" r:id="rId10"/>
    <p:sldId id="347" r:id="rId11"/>
    <p:sldId id="304" r:id="rId12"/>
    <p:sldId id="305" r:id="rId13"/>
    <p:sldId id="311" r:id="rId14"/>
    <p:sldId id="317" r:id="rId15"/>
    <p:sldId id="292" r:id="rId16"/>
    <p:sldId id="293" r:id="rId17"/>
    <p:sldId id="291" r:id="rId18"/>
    <p:sldId id="294" r:id="rId19"/>
    <p:sldId id="318" r:id="rId20"/>
    <p:sldId id="335" r:id="rId21"/>
    <p:sldId id="336" r:id="rId22"/>
    <p:sldId id="338" r:id="rId23"/>
    <p:sldId id="261" r:id="rId24"/>
    <p:sldId id="319" r:id="rId25"/>
    <p:sldId id="320" r:id="rId26"/>
    <p:sldId id="256" r:id="rId27"/>
    <p:sldId id="262" r:id="rId28"/>
    <p:sldId id="321" r:id="rId29"/>
    <p:sldId id="323" r:id="rId30"/>
    <p:sldId id="322" r:id="rId31"/>
    <p:sldId id="296" r:id="rId32"/>
    <p:sldId id="297" r:id="rId33"/>
    <p:sldId id="295" r:id="rId34"/>
    <p:sldId id="298" r:id="rId35"/>
    <p:sldId id="312" r:id="rId36"/>
    <p:sldId id="313" r:id="rId37"/>
    <p:sldId id="314" r:id="rId38"/>
    <p:sldId id="324" r:id="rId39"/>
    <p:sldId id="285" r:id="rId40"/>
    <p:sldId id="332" r:id="rId41"/>
    <p:sldId id="284" r:id="rId42"/>
    <p:sldId id="287" r:id="rId43"/>
    <p:sldId id="326" r:id="rId44"/>
    <p:sldId id="269" r:id="rId45"/>
    <p:sldId id="329" r:id="rId46"/>
    <p:sldId id="330" r:id="rId47"/>
    <p:sldId id="271" r:id="rId48"/>
    <p:sldId id="265" r:id="rId49"/>
    <p:sldId id="339" r:id="rId50"/>
    <p:sldId id="340" r:id="rId51"/>
    <p:sldId id="341" r:id="rId52"/>
    <p:sldId id="342" r:id="rId53"/>
    <p:sldId id="343" r:id="rId54"/>
    <p:sldId id="344" r:id="rId55"/>
    <p:sldId id="327" r:id="rId56"/>
    <p:sldId id="274" r:id="rId57"/>
    <p:sldId id="275" r:id="rId58"/>
    <p:sldId id="333" r:id="rId59"/>
    <p:sldId id="328" r:id="rId60"/>
    <p:sldId id="264" r:id="rId61"/>
    <p:sldId id="270" r:id="rId62"/>
    <p:sldId id="348" r:id="rId63"/>
    <p:sldId id="33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304"/>
    <p:restoredTop sz="93918"/>
  </p:normalViewPr>
  <p:slideViewPr>
    <p:cSldViewPr snapToGrid="0" snapToObjects="1">
      <p:cViewPr>
        <p:scale>
          <a:sx n="89" d="100"/>
          <a:sy n="89" d="100"/>
        </p:scale>
        <p:origin x="-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321F7-31DB-0746-AA3B-24E068946AAF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9CBA-819F-BC4A-9F96-9522BE90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9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9CBA-819F-BC4A-9F96-9522BE90B6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9CBA-819F-BC4A-9F96-9522BE90B6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3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0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6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0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4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110B-BBC0-244D-92BA-44AD05EE5DF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5E73-5652-8F4C-B9D4-6FA2E303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jpe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929" y="107575"/>
            <a:ext cx="9144000" cy="1077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Observations of Convection Obtained over the West Pacific </a:t>
            </a:r>
            <a:r>
              <a:rPr lang="en-US" sz="320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during </a:t>
            </a:r>
            <a:r>
              <a:rPr lang="en-US" sz="320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PISTON* </a:t>
            </a:r>
            <a:r>
              <a:rPr lang="en-US" sz="32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29" y="4711053"/>
            <a:ext cx="5527964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Scott W. Powell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Naval Postgraduate School, Monterey, CA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28 November 2018</a:t>
            </a:r>
            <a:endParaRPr lang="en-US" sz="24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29" y="6172432"/>
            <a:ext cx="912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*PISTON is funded by the Office of Naval Research. Some of the instrumentation on board was funded by NOAA. Thanks to the R/V </a:t>
            </a:r>
            <a:r>
              <a:rPr lang="en-US" sz="1200" i="1" dirty="0" err="1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Mirai</a:t>
            </a:r>
            <a:r>
              <a:rPr lang="en-US" sz="12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for their collaboration during the dual-Doppler measurement period. Author partly funded by NOAA C&amp;GC fellowship, sponsored by CPAESS at UCAR, and NPS Research Initiation Program funds.</a:t>
            </a:r>
            <a:endParaRPr lang="en-US" sz="12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MELION-1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3374" r="33585" b="3251"/>
          <a:stretch/>
        </p:blipFill>
        <p:spPr bwMode="auto">
          <a:xfrm>
            <a:off x="371475" y="0"/>
            <a:ext cx="251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owder.ucsd.edu/Rudnick/UCTD_files/spice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0"/>
            <a:ext cx="3143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CTD Rosette is lowered into the water to measure the salinity, 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271837"/>
            <a:ext cx="33337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75" y="6369605"/>
            <a:ext cx="201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Chameleon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5023" y="6398181"/>
            <a:ext cx="58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CTD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6098" y="0"/>
            <a:ext cx="16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Underway CTD (</a:t>
            </a:r>
            <a:r>
              <a:rPr lang="en-US" dirty="0" err="1" smtClean="0">
                <a:solidFill>
                  <a:schemeClr val="bg1"/>
                </a:solidFill>
              </a:rPr>
              <a:t>uCTD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33593"/>
          <a:stretch/>
        </p:blipFill>
        <p:spPr>
          <a:xfrm>
            <a:off x="28576" y="0"/>
            <a:ext cx="38147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1549" y="854637"/>
            <a:ext cx="6837086" cy="5127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8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Large-Scale: The BSISO + Easterly Waves + ENSO + ???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5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59700" cy="622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44229" y="11668"/>
            <a:ext cx="195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Lee et al. (2013)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2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048"/>
            <a:ext cx="7759700" cy="6261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50458" y="0"/>
            <a:ext cx="1693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Lee et al. (</a:t>
            </a:r>
            <a:r>
              <a:rPr lang="en-US" dirty="0" smtClean="0">
                <a:solidFill>
                  <a:schemeClr val="bg1"/>
                </a:solidFill>
              </a:rPr>
              <a:t>2013)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1863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72739" y="0"/>
            <a:ext cx="1071262" cy="66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Lee et al. (</a:t>
            </a:r>
            <a:r>
              <a:rPr lang="en-US" dirty="0" smtClean="0">
                <a:solidFill>
                  <a:schemeClr val="bg1"/>
                </a:solidFill>
              </a:rPr>
              <a:t>2013)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186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2739" y="0"/>
            <a:ext cx="1071262" cy="66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Lee et al. (</a:t>
            </a:r>
            <a:r>
              <a:rPr lang="en-US" dirty="0" smtClean="0">
                <a:solidFill>
                  <a:schemeClr val="bg1"/>
                </a:solidFill>
              </a:rPr>
              <a:t>2013)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46200"/>
            <a:ext cx="6388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193800"/>
            <a:ext cx="38862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Data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903285" cy="365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326776" y="1093694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′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355600"/>
            <a:ext cx="9144000" cy="6133445"/>
            <a:chOff x="0" y="355600"/>
            <a:chExt cx="9144000" cy="61334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5600"/>
              <a:ext cx="9144000" cy="6133445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5822302" y="5449078"/>
              <a:ext cx="223935" cy="279918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6765938" y="4836368"/>
              <a:ext cx="246329" cy="279918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5739571" y="4306476"/>
              <a:ext cx="246329" cy="279918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121627" y="4446435"/>
              <a:ext cx="246329" cy="279918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21627" y="4121810"/>
              <a:ext cx="1225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gOpen Cosmetica" charset="0"/>
                  <a:ea typeface="MgOpen Cosmetica" charset="0"/>
                  <a:cs typeface="MgOpen Cosmetica" charset="0"/>
                </a:rPr>
                <a:t>Mactan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MgOpen Cosmetica" charset="0"/>
                <a:ea typeface="MgOpen Cosmetica" charset="0"/>
                <a:cs typeface="MgOpen Cosmetica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37533" y="5728996"/>
              <a:ext cx="896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gOpen Cosmetica" charset="0"/>
                  <a:ea typeface="MgOpen Cosmetica" charset="0"/>
                  <a:cs typeface="MgOpen Cosmetica" charset="0"/>
                </a:rPr>
                <a:t>Palau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MgOpen Cosmetica" charset="0"/>
                <a:ea typeface="MgOpen Cosmetica" charset="0"/>
                <a:cs typeface="MgOpen Cosmetica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37052" y="5219705"/>
              <a:ext cx="896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gOpen Cosmetica" charset="0"/>
                  <a:ea typeface="MgOpen Cosmetica" charset="0"/>
                  <a:cs typeface="MgOpen Cosmetica" charset="0"/>
                </a:rPr>
                <a:t>Yap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MgOpen Cosmetica" charset="0"/>
                <a:ea typeface="MgOpen Cosmetica" charset="0"/>
                <a:cs typeface="MgOpen Cosmetica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6361" y="3659826"/>
              <a:ext cx="1739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gOpen Cosmetica" charset="0"/>
                  <a:ea typeface="MgOpen Cosmetica" charset="0"/>
                  <a:cs typeface="MgOpen Cosmetica" charset="0"/>
                </a:rPr>
                <a:t>Thompson (approximately)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MgOpen Cosmetica" charset="0"/>
                <a:ea typeface="MgOpen Cosmetica" charset="0"/>
                <a:cs typeface="MgOpen Cosm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7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903285" cy="365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326776" y="1093694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′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903285" cy="365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326776" y="1093694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′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903285" cy="365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326775" y="1093694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RH</a:t>
            </a:r>
            <a:r>
              <a:rPr lang="en-US" dirty="0" smtClean="0">
                <a:solidFill>
                  <a:schemeClr val="bg1"/>
                </a:solidFill>
              </a:rPr>
              <a:t>′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47" r="9000" b="28904"/>
          <a:stretch/>
        </p:blipFill>
        <p:spPr>
          <a:xfrm>
            <a:off x="279072" y="1901721"/>
            <a:ext cx="7863840" cy="1536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47" r="9001" b="28753"/>
          <a:stretch/>
        </p:blipFill>
        <p:spPr>
          <a:xfrm>
            <a:off x="279072" y="3367580"/>
            <a:ext cx="7863840" cy="1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7833" y="5643821"/>
            <a:ext cx="78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-30 to 30%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4290" y="2979965"/>
            <a:ext cx="69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-10 to 10 m/s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4290" y="596985"/>
            <a:ext cx="69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-10 to 10 m/s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560" r="9000" b="31338"/>
          <a:stretch/>
        </p:blipFill>
        <p:spPr>
          <a:xfrm>
            <a:off x="279072" y="242615"/>
            <a:ext cx="7863840" cy="1655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397" y="650260"/>
            <a:ext cx="10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</a:t>
            </a:r>
            <a:r>
              <a:rPr lang="en-US" dirty="0" err="1" smtClean="0">
                <a:solidFill>
                  <a:schemeClr val="bg1"/>
                </a:solidFill>
              </a:rPr>
              <a:t>dBZ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echotop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46" r="9000" b="28754"/>
          <a:stretch/>
        </p:blipFill>
        <p:spPr>
          <a:xfrm>
            <a:off x="279072" y="4852032"/>
            <a:ext cx="7863840" cy="1809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1081" y="5600228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RH</a:t>
            </a:r>
            <a:r>
              <a:rPr lang="en-US" dirty="0" smtClean="0"/>
              <a:t>′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4233" y="3940232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dirty="0" smtClean="0"/>
              <a:t>′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4233" y="2482617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  <a:r>
              <a:rPr lang="en-US" dirty="0" smtClean="0"/>
              <a:t>′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84988" y="316210"/>
            <a:ext cx="6347566" cy="345796"/>
            <a:chOff x="970713" y="1688668"/>
            <a:chExt cx="6347566" cy="318599"/>
          </a:xfrm>
        </p:grpSpPr>
        <p:sp>
          <p:nvSpPr>
            <p:cNvPr id="17" name="TextBox 16"/>
            <p:cNvSpPr txBox="1"/>
            <p:nvPr/>
          </p:nvSpPr>
          <p:spPr>
            <a:xfrm>
              <a:off x="2603405" y="1688669"/>
              <a:ext cx="556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Jebi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3645" y="1688669"/>
              <a:ext cx="1129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Unnamed 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0713" y="1688669"/>
              <a:ext cx="1111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Cimarron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07946" y="1688669"/>
              <a:ext cx="1264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Mangkhut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12936" y="1688668"/>
              <a:ext cx="878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Trami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75279" y="169949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Kong-</a:t>
              </a:r>
              <a:r>
                <a:rPr lang="en-US" sz="1400" dirty="0" err="1" smtClean="0"/>
                <a:t>rey</a:t>
              </a:r>
              <a:endParaRPr lang="en-US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42912" y="4498848"/>
            <a:ext cx="100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Blue is </a:t>
            </a:r>
            <a:r>
              <a:rPr lang="en-US" i="1" dirty="0" smtClean="0">
                <a:solidFill>
                  <a:schemeClr val="bg1"/>
                </a:solidFill>
              </a:rPr>
              <a:t>positive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738" y="1014413"/>
            <a:ext cx="235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Relative Humidity</a:t>
            </a:r>
            <a:endParaRPr lang="en-US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99273" y="1688668"/>
            <a:ext cx="6576171" cy="307778"/>
            <a:chOff x="899273" y="1688668"/>
            <a:chExt cx="6576171" cy="307778"/>
          </a:xfrm>
        </p:grpSpPr>
        <p:sp>
          <p:nvSpPr>
            <p:cNvPr id="5" name="TextBox 4"/>
            <p:cNvSpPr txBox="1"/>
            <p:nvPr/>
          </p:nvSpPr>
          <p:spPr>
            <a:xfrm>
              <a:off x="2717706" y="1688669"/>
              <a:ext cx="556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Jebi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3645" y="1688669"/>
              <a:ext cx="1129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Unnamed 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9273" y="1688669"/>
              <a:ext cx="1111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Cimarron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6536" y="1688669"/>
              <a:ext cx="1264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Mangkhut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68153" y="1688669"/>
              <a:ext cx="878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Trami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2444" y="1688668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Kong-</a:t>
              </a:r>
              <a:r>
                <a:rPr lang="en-US" sz="1400" dirty="0" err="1" smtClean="0"/>
                <a:t>rey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76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3344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72075" y="2828925"/>
            <a:ext cx="1643062" cy="2528888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57963" y="2128838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Palau Ridge (~134.5°E)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43614" y="2828925"/>
            <a:ext cx="1057274" cy="105727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631"/>
            <a:ext cx="91440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3952" y="1500846"/>
            <a:ext cx="20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Jebi</a:t>
            </a:r>
            <a:r>
              <a:rPr lang="en-US" dirty="0" smtClean="0"/>
              <a:t> + unnamed low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5717" y="2655550"/>
            <a:ext cx="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Unnamed low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799" y="3162872"/>
            <a:ext cx="11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Cimarron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3858" y="2795299"/>
            <a:ext cx="12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Mangkhut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92188" y="1870178"/>
            <a:ext cx="233082" cy="460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06470" y="2978206"/>
            <a:ext cx="87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Trami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6694" y="28608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Kong-</a:t>
            </a:r>
            <a:r>
              <a:rPr lang="en-US" dirty="0" err="1" smtClean="0"/>
              <a:t>rey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1450" y="928688"/>
            <a:ext cx="483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SEA-POL-derived domain-averaged rain rate</a:t>
            </a:r>
            <a:endParaRPr lang="en-US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02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224" y="5988423"/>
            <a:ext cx="231289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Suppressed: Aug.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6"/>
            <a:ext cx="9144000" cy="6617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224" y="5988423"/>
            <a:ext cx="231289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Suppressed: Aug.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224" y="5988423"/>
            <a:ext cx="231289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Active: Aug.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02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224" y="5988423"/>
            <a:ext cx="231289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Active: Sept.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9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1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00099"/>
            <a:ext cx="9172576" cy="5394960"/>
            <a:chOff x="0" y="800099"/>
            <a:chExt cx="9172576" cy="53949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30858" r="-656" b="29142"/>
            <a:stretch/>
          </p:blipFill>
          <p:spPr>
            <a:xfrm>
              <a:off x="28576" y="800099"/>
              <a:ext cx="9144000" cy="1463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" t="32964" r="19" b="27036"/>
            <a:stretch/>
          </p:blipFill>
          <p:spPr>
            <a:xfrm>
              <a:off x="0" y="2263139"/>
              <a:ext cx="9144000" cy="14630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91" b="2108"/>
            <a:stretch/>
          </p:blipFill>
          <p:spPr>
            <a:xfrm>
              <a:off x="0" y="3726179"/>
              <a:ext cx="9144000" cy="246888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557963" y="1731644"/>
            <a:ext cx="167163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Aug. 21–Sept. 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57950" y="3128247"/>
            <a:ext cx="1771649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Sept. 14–Oct. 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7950" y="4662727"/>
            <a:ext cx="1771649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Aug. 1–Nov.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6562"/>
          <a:stretch/>
        </p:blipFill>
        <p:spPr>
          <a:xfrm>
            <a:off x="242887" y="785812"/>
            <a:ext cx="8658225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30078"/>
          <a:stretch/>
        </p:blipFill>
        <p:spPr>
          <a:xfrm>
            <a:off x="207168" y="3471862"/>
            <a:ext cx="8729661" cy="2557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9575" y="1000125"/>
            <a:ext cx="728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Not- rainy days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29575" y="3657599"/>
            <a:ext cx="72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Rainy days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1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8" y="242888"/>
            <a:ext cx="141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Hovmöller  of OLR anomalies 10°N–20°N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738" y="242888"/>
            <a:ext cx="141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Hovmöller  of OLR anomalies 10°N–20°N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43088" y="1600200"/>
            <a:ext cx="401478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52611" y="2609857"/>
            <a:ext cx="401478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38323" y="2867025"/>
            <a:ext cx="401478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38323" y="3962400"/>
            <a:ext cx="401478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2827" y="1857368"/>
            <a:ext cx="98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Cruise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063" y="3305167"/>
            <a:ext cx="98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Cruise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Precipitation vs. Relative Humidity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65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48242" y="1481552"/>
            <a:ext cx="100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PISTON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8468" y="1641209"/>
            <a:ext cx="246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DYNAMO and Kwajalein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9" y="2372759"/>
            <a:ext cx="3950956" cy="3812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4582" y="313346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precipitation is so dependent on environmental moisture, why does it sometimes not rain when the atmosphere is very moist?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70" y="1926275"/>
            <a:ext cx="4486209" cy="44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52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5704"/>
            <a:ext cx="2642296" cy="26422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05840" y="5870448"/>
            <a:ext cx="292608" cy="98755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834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4" t="15" r="-1401" b="-15"/>
          <a:stretch/>
        </p:blipFill>
        <p:spPr>
          <a:xfrm>
            <a:off x="1393117" y="3492500"/>
            <a:ext cx="3200400" cy="3365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8" t="15" r="95523"/>
          <a:stretch/>
        </p:blipFill>
        <p:spPr>
          <a:xfrm>
            <a:off x="1188720" y="3492500"/>
            <a:ext cx="365760" cy="3364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13" y="1252835"/>
            <a:ext cx="1364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DYNAMO and Kwajalein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03" y="4805664"/>
            <a:ext cx="94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PISTON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-1913" b="50000"/>
          <a:stretch/>
        </p:blipFill>
        <p:spPr>
          <a:xfrm>
            <a:off x="1371600" y="0"/>
            <a:ext cx="6638349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9924" r="-1804" b="2591"/>
          <a:stretch/>
        </p:blipFill>
        <p:spPr>
          <a:xfrm>
            <a:off x="4579662" y="3548231"/>
            <a:ext cx="3762151" cy="32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Cold Pools and Aerosols</a:t>
            </a:r>
          </a:p>
        </p:txBody>
      </p:sp>
    </p:spTree>
    <p:extLst>
      <p:ext uri="{BB962C8B-B14F-4D97-AF65-F5344CB8AC3E}">
        <p14:creationId xmlns:p14="http://schemas.microsoft.com/office/powerpoint/2010/main" val="29864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962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8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0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0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43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3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High ZDR in young convection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7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43" y="0"/>
            <a:ext cx="61636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14" y="406399"/>
            <a:ext cx="168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Z</a:t>
            </a:r>
            <a:r>
              <a:rPr lang="en-US" baseline="-25000" dirty="0" smtClean="0">
                <a:solidFill>
                  <a:schemeClr val="bg1"/>
                </a:solidFill>
              </a:rPr>
              <a:t>DR</a:t>
            </a:r>
            <a:r>
              <a:rPr lang="en-US" dirty="0" smtClean="0">
                <a:solidFill>
                  <a:schemeClr val="bg1"/>
                </a:solidFill>
              </a:rPr>
              <a:t> in young isolated cells. What is going on?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t="75759" r="15614" b="4241"/>
          <a:stretch/>
        </p:blipFill>
        <p:spPr>
          <a:xfrm>
            <a:off x="2542826" y="465152"/>
            <a:ext cx="3845251" cy="1602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b="697"/>
          <a:stretch/>
        </p:blipFill>
        <p:spPr>
          <a:xfrm>
            <a:off x="95022" y="3522428"/>
            <a:ext cx="4112012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2" b="1441"/>
          <a:stretch/>
        </p:blipFill>
        <p:spPr>
          <a:xfrm>
            <a:off x="4656482" y="3554432"/>
            <a:ext cx="4114800" cy="2633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3882" y="1093304"/>
            <a:ext cx="177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Plan 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9582" y="3036116"/>
            <a:ext cx="220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Reflectivity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0394" y="3036116"/>
            <a:ext cx="25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Differential reflectivity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2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“Aggregation” of </a:t>
            </a:r>
            <a:r>
              <a:rPr lang="en-US" sz="3600" i="1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C</a:t>
            </a:r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onvection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329" y="1410445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20353" y="1410445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08377" y="1410445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0352" y="4131875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34870" y="2611716"/>
            <a:ext cx="3854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22894" y="2611716"/>
            <a:ext cx="3854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8" idx="1"/>
          </p:cNvCxnSpPr>
          <p:nvPr/>
        </p:nvCxnSpPr>
        <p:spPr>
          <a:xfrm flipV="1">
            <a:off x="3334870" y="5333146"/>
            <a:ext cx="38548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</p:cNvCxnSpPr>
          <p:nvPr/>
        </p:nvCxnSpPr>
        <p:spPr>
          <a:xfrm flipV="1">
            <a:off x="6122893" y="5333145"/>
            <a:ext cx="38548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711200"/>
            <a:ext cx="159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“Self-aggregation”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6893" y="4194680"/>
            <a:ext cx="129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“Upscale growth?”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65412" y="1607671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68823" y="2118660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73620" y="1742145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81828" y="1581442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47357" y="2096913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72291" y="2672646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15671" y="2536767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0918" y="2896580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70784" y="3465930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907655" y="3451169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146213" y="2905728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723101" y="3188117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2327" y="4135781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568821" y="4843996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447355" y="4822249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115669" y="5262103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290916" y="5621916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146211" y="5631064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013128" y="2132359"/>
            <a:ext cx="1391478" cy="1041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508377" y="4150525"/>
            <a:ext cx="2402541" cy="240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993250" y="4872439"/>
            <a:ext cx="1391478" cy="1041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383881" y="4822248"/>
            <a:ext cx="559649" cy="510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943530" y="4800501"/>
            <a:ext cx="587827" cy="439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733367" y="5240356"/>
            <a:ext cx="466304" cy="3907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105976" y="5262103"/>
            <a:ext cx="743920" cy="571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639733" y="5495185"/>
            <a:ext cx="590479" cy="347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231326" y="1942344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389287" y="2278191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666031" y="1973624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025863" y="1846067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065191" y="2229337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252358" y="2504509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730545" y="2436173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278921" y="2672646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222994" y="3022269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596074" y="2929047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914876" y="2787364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337872" y="2994809"/>
            <a:ext cx="268941" cy="23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008926" y="391578"/>
            <a:ext cx="63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does convection end up in an ”aggregated” state?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000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Summary</a:t>
            </a:r>
            <a:endParaRPr lang="en-US" sz="36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00163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Ship-based field campaign with focuses on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Multi-scale variability in convection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Air-sea interaction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Precipitation of inflow to typhoons</a:t>
            </a:r>
          </a:p>
          <a:p>
            <a:pPr marL="800100" lvl="1" indent="-342900">
              <a:buFontTx/>
              <a:buChar char="-"/>
            </a:pPr>
            <a:endParaRPr lang="en-US" sz="24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A few big topics emerged (non-exhaustive list from just my thoughts on the atmospheric side!):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What happened to </a:t>
            </a:r>
            <a:r>
              <a:rPr lang="en-US" sz="2400" dirty="0" err="1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intraseaonal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variability during PISTON (i.e. why did it not occur?)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What modes of variability were present?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Why no rain suppressed periods when atmosphere was so moist?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Kinematic and microphysical structure of moist convection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Many observations of cold pools/other mesoscale organization</a:t>
            </a:r>
          </a:p>
          <a:p>
            <a:pPr marL="800100" lvl="1" indent="-342900">
              <a:buFontTx/>
              <a:buChar char="-"/>
            </a:pPr>
            <a:endParaRPr lang="en-US" sz="2400" dirty="0" smtClean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94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87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End</a:t>
            </a:r>
            <a:endParaRPr lang="en-US" sz="3600" i="1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9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0050" y="300038"/>
            <a:ext cx="81010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Ocean: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- Surf Otter (upper 10 m)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- Chameleon (below 10 m </a:t>
            </a:r>
            <a:r>
              <a:rPr lang="en-US" sz="240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to about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300 m)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CTDs (Conductivity, Temperature, Depth) (2000 m?)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Underway CTDs (</a:t>
            </a:r>
            <a:r>
              <a:rPr lang="en-US" sz="2400" dirty="0" err="1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uCTDs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) 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On board ship measurements: SST, surface current, salinity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Moorings along Palau Ridge (during Leg 2)</a:t>
            </a:r>
          </a:p>
          <a:p>
            <a:endParaRPr lang="en-US" sz="24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Atmosphere: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- 8x daily soundings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SEA-POL C-band precipitation radar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- W-band zenith pointing radar (lowest 5 km)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NOAA Doppler </a:t>
            </a:r>
            <a:r>
              <a:rPr lang="en-US" sz="2400" dirty="0" err="1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lidar</a:t>
            </a:r>
            <a:endParaRPr lang="en-US" sz="2400" dirty="0" smtClean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HSRL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NOAA instruments (temperature, wind, humidity) on bow mast</a:t>
            </a:r>
          </a:p>
          <a:p>
            <a:r>
              <a:rPr lang="en-US" sz="2400" dirty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gOpen Cosmetica" charset="0"/>
                <a:ea typeface="MgOpen Cosmetica" charset="0"/>
                <a:cs typeface="MgOpen Cosmetica" charset="0"/>
              </a:rPr>
              <a:t>- Rain gauges + optical disdrometer</a:t>
            </a:r>
            <a:endParaRPr lang="en-US" sz="2400" dirty="0">
              <a:solidFill>
                <a:schemeClr val="bg1"/>
              </a:solidFill>
              <a:latin typeface="MgOpen Cosmetica" charset="0"/>
              <a:ea typeface="MgOpen Cosmetica" charset="0"/>
              <a:cs typeface="MgOpen Cosm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</TotalTime>
  <Words>551</Words>
  <Application>Microsoft Macintosh PowerPoint</Application>
  <PresentationFormat>On-screen Show (4:3)</PresentationFormat>
  <Paragraphs>111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Calibri</vt:lpstr>
      <vt:lpstr>Calibri Light</vt:lpstr>
      <vt:lpstr>MgOpen Cosmetica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Powell</dc:creator>
  <cp:lastModifiedBy>Scott Powell</cp:lastModifiedBy>
  <cp:revision>69</cp:revision>
  <dcterms:created xsi:type="dcterms:W3CDTF">2018-09-06T17:29:15Z</dcterms:created>
  <dcterms:modified xsi:type="dcterms:W3CDTF">2018-11-29T05:16:17Z</dcterms:modified>
</cp:coreProperties>
</file>