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3891200" cy="43891200"/>
  <p:notesSz cx="6858000" cy="9144000"/>
  <p:defaultTextStyle>
    <a:defPPr>
      <a:defRPr lang="en-US"/>
    </a:defPPr>
    <a:lvl1pPr marL="0" algn="l" defTabSz="4213555" rtl="0" eaLnBrk="1" latinLnBrk="0" hangingPunct="1">
      <a:defRPr sz="8294" kern="1200">
        <a:solidFill>
          <a:schemeClr val="tx1"/>
        </a:solidFill>
        <a:latin typeface="+mn-lt"/>
        <a:ea typeface="+mn-ea"/>
        <a:cs typeface="+mn-cs"/>
      </a:defRPr>
    </a:lvl1pPr>
    <a:lvl2pPr marL="2106778" algn="l" defTabSz="4213555" rtl="0" eaLnBrk="1" latinLnBrk="0" hangingPunct="1">
      <a:defRPr sz="8294" kern="1200">
        <a:solidFill>
          <a:schemeClr val="tx1"/>
        </a:solidFill>
        <a:latin typeface="+mn-lt"/>
        <a:ea typeface="+mn-ea"/>
        <a:cs typeface="+mn-cs"/>
      </a:defRPr>
    </a:lvl2pPr>
    <a:lvl3pPr marL="4213555" algn="l" defTabSz="4213555" rtl="0" eaLnBrk="1" latinLnBrk="0" hangingPunct="1">
      <a:defRPr sz="8294" kern="1200">
        <a:solidFill>
          <a:schemeClr val="tx1"/>
        </a:solidFill>
        <a:latin typeface="+mn-lt"/>
        <a:ea typeface="+mn-ea"/>
        <a:cs typeface="+mn-cs"/>
      </a:defRPr>
    </a:lvl3pPr>
    <a:lvl4pPr marL="6320333" algn="l" defTabSz="4213555" rtl="0" eaLnBrk="1" latinLnBrk="0" hangingPunct="1">
      <a:defRPr sz="8294" kern="1200">
        <a:solidFill>
          <a:schemeClr val="tx1"/>
        </a:solidFill>
        <a:latin typeface="+mn-lt"/>
        <a:ea typeface="+mn-ea"/>
        <a:cs typeface="+mn-cs"/>
      </a:defRPr>
    </a:lvl4pPr>
    <a:lvl5pPr marL="8427110" algn="l" defTabSz="4213555" rtl="0" eaLnBrk="1" latinLnBrk="0" hangingPunct="1">
      <a:defRPr sz="8294" kern="1200">
        <a:solidFill>
          <a:schemeClr val="tx1"/>
        </a:solidFill>
        <a:latin typeface="+mn-lt"/>
        <a:ea typeface="+mn-ea"/>
        <a:cs typeface="+mn-cs"/>
      </a:defRPr>
    </a:lvl5pPr>
    <a:lvl6pPr marL="10533888" algn="l" defTabSz="4213555" rtl="0" eaLnBrk="1" latinLnBrk="0" hangingPunct="1">
      <a:defRPr sz="8294" kern="1200">
        <a:solidFill>
          <a:schemeClr val="tx1"/>
        </a:solidFill>
        <a:latin typeface="+mn-lt"/>
        <a:ea typeface="+mn-ea"/>
        <a:cs typeface="+mn-cs"/>
      </a:defRPr>
    </a:lvl6pPr>
    <a:lvl7pPr marL="12640666" algn="l" defTabSz="4213555" rtl="0" eaLnBrk="1" latinLnBrk="0" hangingPunct="1">
      <a:defRPr sz="8294" kern="1200">
        <a:solidFill>
          <a:schemeClr val="tx1"/>
        </a:solidFill>
        <a:latin typeface="+mn-lt"/>
        <a:ea typeface="+mn-ea"/>
        <a:cs typeface="+mn-cs"/>
      </a:defRPr>
    </a:lvl7pPr>
    <a:lvl8pPr marL="14747443" algn="l" defTabSz="4213555" rtl="0" eaLnBrk="1" latinLnBrk="0" hangingPunct="1">
      <a:defRPr sz="8294" kern="1200">
        <a:solidFill>
          <a:schemeClr val="tx1"/>
        </a:solidFill>
        <a:latin typeface="+mn-lt"/>
        <a:ea typeface="+mn-ea"/>
        <a:cs typeface="+mn-cs"/>
      </a:defRPr>
    </a:lvl8pPr>
    <a:lvl9pPr marL="16854221" algn="l" defTabSz="4213555" rtl="0" eaLnBrk="1" latinLnBrk="0" hangingPunct="1">
      <a:defRPr sz="8294"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824">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090" autoAdjust="0"/>
    <p:restoredTop sz="94660"/>
  </p:normalViewPr>
  <p:slideViewPr>
    <p:cSldViewPr snapToGrid="0">
      <p:cViewPr>
        <p:scale>
          <a:sx n="15" d="100"/>
          <a:sy n="15" d="100"/>
        </p:scale>
        <p:origin x="-336" y="-288"/>
      </p:cViewPr>
      <p:guideLst>
        <p:guide orient="horz" pos="13824"/>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7183123"/>
            <a:ext cx="37307520" cy="1528064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486400" y="23053043"/>
            <a:ext cx="32918400" cy="10596877"/>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292AD0-3F78-4AE7-9F03-01F6932A1723}" type="datetimeFigureOut">
              <a:rPr lang="en-US" smtClean="0"/>
              <a:pPr/>
              <a:t>12/2/13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377669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292AD0-3F78-4AE7-9F03-01F6932A1723}" type="datetimeFigureOut">
              <a:rPr lang="en-US" smtClean="0"/>
              <a:pPr/>
              <a:t>12/2/13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422533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2336800"/>
            <a:ext cx="9464040" cy="371957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17522" y="2336800"/>
            <a:ext cx="27843480" cy="3719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292AD0-3F78-4AE7-9F03-01F6932A1723}" type="datetimeFigureOut">
              <a:rPr lang="en-US" smtClean="0"/>
              <a:pPr/>
              <a:t>12/2/13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416776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292AD0-3F78-4AE7-9F03-01F6932A1723}" type="datetimeFigureOut">
              <a:rPr lang="en-US" smtClean="0"/>
              <a:pPr/>
              <a:t>12/2/13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237193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10942333"/>
            <a:ext cx="37856160" cy="18257517"/>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2994662" y="29372573"/>
            <a:ext cx="37856160" cy="9601197"/>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292AD0-3F78-4AE7-9F03-01F6932A1723}" type="datetimeFigureOut">
              <a:rPr lang="en-US" smtClean="0"/>
              <a:pPr/>
              <a:t>12/2/13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64548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17520" y="11684000"/>
            <a:ext cx="18653760" cy="27848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2219920" y="11684000"/>
            <a:ext cx="18653760" cy="27848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292AD0-3F78-4AE7-9F03-01F6932A1723}" type="datetimeFigureOut">
              <a:rPr lang="en-US" smtClean="0"/>
              <a:pPr/>
              <a:t>12/2/13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254339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336810"/>
            <a:ext cx="37856160" cy="848360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3242" y="10759443"/>
            <a:ext cx="18568032" cy="527303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023242" y="16032480"/>
            <a:ext cx="18568032" cy="235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219922" y="10759443"/>
            <a:ext cx="18659477" cy="527303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2219922" y="16032480"/>
            <a:ext cx="18659477" cy="235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6292AD0-3F78-4AE7-9F03-01F6932A1723}" type="datetimeFigureOut">
              <a:rPr lang="en-US" smtClean="0"/>
              <a:pPr/>
              <a:t>12/2/13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106513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6292AD0-3F78-4AE7-9F03-01F6932A1723}" type="datetimeFigureOut">
              <a:rPr lang="en-US" smtClean="0"/>
              <a:pPr/>
              <a:t>12/2/13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220489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92AD0-3F78-4AE7-9F03-01F6932A1723}" type="datetimeFigureOut">
              <a:rPr lang="en-US" smtClean="0"/>
              <a:pPr/>
              <a:t>12/2/13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290260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926080"/>
            <a:ext cx="14156054" cy="1024128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8659477" y="6319530"/>
            <a:ext cx="22219920" cy="311912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23237" y="13167360"/>
            <a:ext cx="14156054" cy="2439416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292AD0-3F78-4AE7-9F03-01F6932A1723}" type="datetimeFigureOut">
              <a:rPr lang="en-US" smtClean="0"/>
              <a:pPr/>
              <a:t>12/2/13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4499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926080"/>
            <a:ext cx="14156054" cy="1024128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659477" y="6319530"/>
            <a:ext cx="22219920" cy="311912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Click icon to add picture</a:t>
            </a:r>
            <a:endParaRPr lang="en-US" dirty="0"/>
          </a:p>
        </p:txBody>
      </p:sp>
      <p:sp>
        <p:nvSpPr>
          <p:cNvPr id="4" name="Text Placeholder 3"/>
          <p:cNvSpPr>
            <a:spLocks noGrp="1"/>
          </p:cNvSpPr>
          <p:nvPr>
            <p:ph type="body" sz="half" idx="2"/>
          </p:nvPr>
        </p:nvSpPr>
        <p:spPr>
          <a:xfrm>
            <a:off x="3023237" y="13167360"/>
            <a:ext cx="14156054" cy="2439416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292AD0-3F78-4AE7-9F03-01F6932A1723}" type="datetimeFigureOut">
              <a:rPr lang="en-US" smtClean="0"/>
              <a:pPr/>
              <a:t>12/2/13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3145F-81E3-4D53-A92D-5E9039938375}" type="slidenum">
              <a:rPr lang="en-US" smtClean="0"/>
              <a:pPr/>
              <a:t>‹#›</a:t>
            </a:fld>
            <a:endParaRPr lang="en-US"/>
          </a:p>
        </p:txBody>
      </p:sp>
    </p:spTree>
    <p:extLst>
      <p:ext uri="{BB962C8B-B14F-4D97-AF65-F5344CB8AC3E}">
        <p14:creationId xmlns:p14="http://schemas.microsoft.com/office/powerpoint/2010/main" val="2621794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2336810"/>
            <a:ext cx="37856160" cy="848360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17520" y="11684000"/>
            <a:ext cx="37856160" cy="27848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17520" y="40680650"/>
            <a:ext cx="9875520" cy="2336800"/>
          </a:xfrm>
          <a:prstGeom prst="rect">
            <a:avLst/>
          </a:prstGeom>
        </p:spPr>
        <p:txBody>
          <a:bodyPr vert="horz" lIns="91440" tIns="45720" rIns="91440" bIns="45720" rtlCol="0" anchor="ctr"/>
          <a:lstStyle>
            <a:lvl1pPr algn="l">
              <a:defRPr sz="5760">
                <a:solidFill>
                  <a:schemeClr val="tx1">
                    <a:tint val="75000"/>
                  </a:schemeClr>
                </a:solidFill>
              </a:defRPr>
            </a:lvl1pPr>
          </a:lstStyle>
          <a:p>
            <a:fld id="{46292AD0-3F78-4AE7-9F03-01F6932A1723}" type="datetimeFigureOut">
              <a:rPr lang="en-US" smtClean="0"/>
              <a:pPr/>
              <a:t>12/2/13</a:t>
            </a:fld>
            <a:endParaRPr lang="en-US"/>
          </a:p>
        </p:txBody>
      </p:sp>
      <p:sp>
        <p:nvSpPr>
          <p:cNvPr id="5" name="Footer Placeholder 4"/>
          <p:cNvSpPr>
            <a:spLocks noGrp="1"/>
          </p:cNvSpPr>
          <p:nvPr>
            <p:ph type="ftr" sz="quarter" idx="3"/>
          </p:nvPr>
        </p:nvSpPr>
        <p:spPr>
          <a:xfrm>
            <a:off x="14538960" y="40680650"/>
            <a:ext cx="14813280" cy="23368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40680650"/>
            <a:ext cx="9875520" cy="2336800"/>
          </a:xfrm>
          <a:prstGeom prst="rect">
            <a:avLst/>
          </a:prstGeom>
        </p:spPr>
        <p:txBody>
          <a:bodyPr vert="horz" lIns="91440" tIns="45720" rIns="91440" bIns="45720" rtlCol="0" anchor="ctr"/>
          <a:lstStyle>
            <a:lvl1pPr algn="r">
              <a:defRPr sz="5760">
                <a:solidFill>
                  <a:schemeClr val="tx1">
                    <a:tint val="75000"/>
                  </a:schemeClr>
                </a:solidFill>
              </a:defRPr>
            </a:lvl1pPr>
          </a:lstStyle>
          <a:p>
            <a:fld id="{1A63145F-81E3-4D53-A92D-5E9039938375}" type="slidenum">
              <a:rPr lang="en-US" smtClean="0"/>
              <a:pPr/>
              <a:t>‹#›</a:t>
            </a:fld>
            <a:endParaRPr lang="en-US"/>
          </a:p>
        </p:txBody>
      </p:sp>
    </p:spTree>
    <p:extLst>
      <p:ext uri="{BB962C8B-B14F-4D97-AF65-F5344CB8AC3E}">
        <p14:creationId xmlns:p14="http://schemas.microsoft.com/office/powerpoint/2010/main" val="1129130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11.emf"/><Relationship Id="rId13" Type="http://schemas.openxmlformats.org/officeDocument/2006/relationships/image" Target="../media/image12.emf"/><Relationship Id="rId14" Type="http://schemas.openxmlformats.org/officeDocument/2006/relationships/image" Target="../media/image13.png"/><Relationship Id="rId15" Type="http://schemas.openxmlformats.org/officeDocument/2006/relationships/image" Target="../media/image14.emf"/><Relationship Id="rId16" Type="http://schemas.openxmlformats.org/officeDocument/2006/relationships/image" Target="../media/image15.emf"/><Relationship Id="rId17" Type="http://schemas.openxmlformats.org/officeDocument/2006/relationships/image" Target="../media/image16.emf"/><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emf"/><Relationship Id="rId7" Type="http://schemas.openxmlformats.org/officeDocument/2006/relationships/image" Target="../media/image6.emf"/><Relationship Id="rId8" Type="http://schemas.openxmlformats.org/officeDocument/2006/relationships/image" Target="../media/image7.emf"/><Relationship Id="rId9" Type="http://schemas.openxmlformats.org/officeDocument/2006/relationships/image" Target="../media/image8.tif"/><Relationship Id="rId10"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604A7B"/>
            </a:gs>
            <a:gs pos="100000">
              <a:srgbClr val="604A7B">
                <a:alpha val="67000"/>
              </a:srgbClr>
            </a:gs>
          </a:gsLst>
          <a:lin ang="16200000" scaled="0"/>
        </a:gradFill>
        <a:effectLst/>
      </p:bgPr>
    </p:bg>
    <p:spTree>
      <p:nvGrpSpPr>
        <p:cNvPr id="1" name=""/>
        <p:cNvGrpSpPr/>
        <p:nvPr/>
      </p:nvGrpSpPr>
      <p:grpSpPr>
        <a:xfrm>
          <a:off x="0" y="0"/>
          <a:ext cx="0" cy="0"/>
          <a:chOff x="0" y="0"/>
          <a:chExt cx="0" cy="0"/>
        </a:xfrm>
      </p:grpSpPr>
      <p:sp>
        <p:nvSpPr>
          <p:cNvPr id="4" name="Rounded Rectangle 3"/>
          <p:cNvSpPr/>
          <p:nvPr/>
        </p:nvSpPr>
        <p:spPr>
          <a:xfrm>
            <a:off x="310896" y="34600895"/>
            <a:ext cx="9144000" cy="8995281"/>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310896" y="5806440"/>
            <a:ext cx="9143753" cy="16966531"/>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4654" y="6225840"/>
            <a:ext cx="8808250" cy="17100066"/>
          </a:xfrm>
          <a:prstGeom prst="rect">
            <a:avLst/>
          </a:prstGeom>
          <a:noFill/>
        </p:spPr>
        <p:txBody>
          <a:bodyPr wrap="square" rtlCol="0">
            <a:spAutoFit/>
          </a:bodyPr>
          <a:lstStyle/>
          <a:p>
            <a:pPr>
              <a:buFontTx/>
              <a:buChar char="-"/>
            </a:pPr>
            <a:r>
              <a:rPr lang="en-US" sz="3070" dirty="0">
                <a:solidFill>
                  <a:schemeClr val="bg1"/>
                </a:solidFill>
              </a:rPr>
              <a:t> Two hypotheses concerning onset of convection in association with the MJO are </a:t>
            </a:r>
            <a:r>
              <a:rPr lang="en-US" sz="3070" dirty="0" smtClean="0">
                <a:solidFill>
                  <a:schemeClr val="bg1"/>
                </a:solidFill>
              </a:rPr>
              <a:t>examined.</a:t>
            </a:r>
            <a:endParaRPr lang="en-US" sz="3070" dirty="0">
              <a:solidFill>
                <a:schemeClr val="bg1"/>
              </a:solidFill>
            </a:endParaRPr>
          </a:p>
          <a:p>
            <a:pPr>
              <a:buFontTx/>
              <a:buChar char="-"/>
            </a:pPr>
            <a:endParaRPr lang="en-US" sz="3070" dirty="0">
              <a:solidFill>
                <a:schemeClr val="bg1"/>
              </a:solidFill>
            </a:endParaRPr>
          </a:p>
          <a:p>
            <a:pPr>
              <a:buFontTx/>
              <a:buChar char="-"/>
            </a:pPr>
            <a:r>
              <a:rPr lang="en-US" sz="3070" dirty="0">
                <a:solidFill>
                  <a:schemeClr val="bg1"/>
                </a:solidFill>
              </a:rPr>
              <a:t> Knutson and </a:t>
            </a:r>
            <a:r>
              <a:rPr lang="en-US" sz="3070" dirty="0" err="1">
                <a:solidFill>
                  <a:schemeClr val="bg1"/>
                </a:solidFill>
              </a:rPr>
              <a:t>Weickmann</a:t>
            </a:r>
            <a:r>
              <a:rPr lang="en-US" sz="3070" dirty="0">
                <a:solidFill>
                  <a:schemeClr val="bg1"/>
                </a:solidFill>
              </a:rPr>
              <a:t> (1987)</a:t>
            </a:r>
            <a:r>
              <a:rPr lang="en-US" sz="3070" baseline="30000" dirty="0">
                <a:solidFill>
                  <a:schemeClr val="bg1"/>
                </a:solidFill>
              </a:rPr>
              <a:t> </a:t>
            </a:r>
            <a:r>
              <a:rPr lang="en-US" sz="3070" dirty="0">
                <a:solidFill>
                  <a:schemeClr val="bg1"/>
                </a:solidFill>
              </a:rPr>
              <a:t> show evidence that an equatorial Kelvin wave response to one convective event circumnavigates in the upper-troposphere as a velocity potential anomaly, exciting the next event.</a:t>
            </a:r>
          </a:p>
          <a:p>
            <a:pPr>
              <a:buFontTx/>
              <a:buChar char="-"/>
            </a:pPr>
            <a:endParaRPr lang="en-US" sz="3070" dirty="0">
              <a:solidFill>
                <a:schemeClr val="bg1"/>
              </a:solidFill>
            </a:endParaRPr>
          </a:p>
          <a:p>
            <a:pPr>
              <a:buFontTx/>
              <a:buChar char="-"/>
            </a:pPr>
            <a:r>
              <a:rPr lang="en-US" sz="3070" dirty="0">
                <a:solidFill>
                  <a:schemeClr val="bg1"/>
                </a:solidFill>
              </a:rPr>
              <a:t> </a:t>
            </a:r>
            <a:r>
              <a:rPr lang="en-US" sz="3070" dirty="0" err="1">
                <a:solidFill>
                  <a:schemeClr val="bg1"/>
                </a:solidFill>
              </a:rPr>
              <a:t>Bladé</a:t>
            </a:r>
            <a:r>
              <a:rPr lang="en-US" sz="3070" dirty="0">
                <a:solidFill>
                  <a:schemeClr val="bg1"/>
                </a:solidFill>
              </a:rPr>
              <a:t> and Hartmann (1993)</a:t>
            </a:r>
            <a:r>
              <a:rPr lang="en-US" sz="3070" baseline="30000" dirty="0">
                <a:solidFill>
                  <a:schemeClr val="bg1"/>
                </a:solidFill>
              </a:rPr>
              <a:t> </a:t>
            </a:r>
            <a:r>
              <a:rPr lang="en-US" sz="3070" dirty="0">
                <a:solidFill>
                  <a:schemeClr val="bg1"/>
                </a:solidFill>
              </a:rPr>
              <a:t> propose a </a:t>
            </a:r>
            <a:r>
              <a:rPr lang="en-US" sz="3070" i="1" dirty="0">
                <a:solidFill>
                  <a:schemeClr val="bg1"/>
                </a:solidFill>
              </a:rPr>
              <a:t>“discharge-recharge”</a:t>
            </a:r>
            <a:r>
              <a:rPr lang="en-US" sz="3070" dirty="0">
                <a:solidFill>
                  <a:schemeClr val="bg1"/>
                </a:solidFill>
              </a:rPr>
              <a:t> mechanism: Convection and humidity feedback onto each other, thus allowing humidity to slowly build vertically as convection becomes gradually taller in the 10 to 20 days prior to a convective event</a:t>
            </a:r>
            <a:r>
              <a:rPr lang="en-US" sz="3070" dirty="0" smtClean="0">
                <a:solidFill>
                  <a:schemeClr val="bg1"/>
                </a:solidFill>
              </a:rPr>
              <a:t>.</a:t>
            </a: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3070" dirty="0">
              <a:solidFill>
                <a:schemeClr val="bg1"/>
              </a:solidFill>
            </a:endParaRPr>
          </a:p>
          <a:p>
            <a:pPr>
              <a:buFontTx/>
              <a:buChar char="-"/>
            </a:pPr>
            <a:endParaRPr lang="en-US" sz="2000" dirty="0">
              <a:solidFill>
                <a:schemeClr val="bg1"/>
              </a:solidFill>
            </a:endParaRPr>
          </a:p>
          <a:p>
            <a:endParaRPr lang="en-US" sz="900" dirty="0">
              <a:solidFill>
                <a:schemeClr val="bg1"/>
              </a:solidFill>
            </a:endParaRPr>
          </a:p>
          <a:p>
            <a:pPr>
              <a:buFontTx/>
              <a:buChar char="-"/>
            </a:pPr>
            <a:r>
              <a:rPr lang="en-US" sz="3070" dirty="0">
                <a:solidFill>
                  <a:schemeClr val="bg1"/>
                </a:solidFill>
              </a:rPr>
              <a:t> Efforts to model the MJO require adequate representation of cloud microphysics and </a:t>
            </a:r>
            <a:r>
              <a:rPr lang="en-US" sz="3070" dirty="0" smtClean="0">
                <a:solidFill>
                  <a:schemeClr val="bg1"/>
                </a:solidFill>
              </a:rPr>
              <a:t>dynamics. Convection is linked to the large-scale circulation via latent heating by cumulus clouds and large stratiform regions, </a:t>
            </a:r>
            <a:r>
              <a:rPr lang="en-US" sz="3070" dirty="0">
                <a:solidFill>
                  <a:schemeClr val="bg1"/>
                </a:solidFill>
              </a:rPr>
              <a:t>t</a:t>
            </a:r>
            <a:r>
              <a:rPr lang="en-US" sz="3070" dirty="0" smtClean="0">
                <a:solidFill>
                  <a:schemeClr val="bg1"/>
                </a:solidFill>
              </a:rPr>
              <a:t>hus any existing relationship </a:t>
            </a:r>
            <a:r>
              <a:rPr lang="en-US" sz="3070" dirty="0">
                <a:solidFill>
                  <a:schemeClr val="bg1"/>
                </a:solidFill>
              </a:rPr>
              <a:t>between the cloud population and environmental humidity must be </a:t>
            </a:r>
            <a:r>
              <a:rPr lang="en-US" sz="3070" dirty="0" smtClean="0">
                <a:solidFill>
                  <a:schemeClr val="bg1"/>
                </a:solidFill>
              </a:rPr>
              <a:t>determined. </a:t>
            </a:r>
            <a:r>
              <a:rPr lang="en-US" sz="3070" dirty="0">
                <a:solidFill>
                  <a:schemeClr val="bg1"/>
                </a:solidFill>
              </a:rPr>
              <a:t>Additionally, microphysical properties of the </a:t>
            </a:r>
            <a:r>
              <a:rPr lang="en-US" sz="3070" dirty="0" smtClean="0">
                <a:solidFill>
                  <a:schemeClr val="bg1"/>
                </a:solidFill>
              </a:rPr>
              <a:t>cloud </a:t>
            </a:r>
            <a:r>
              <a:rPr lang="en-US" sz="3070" dirty="0">
                <a:solidFill>
                  <a:schemeClr val="bg1"/>
                </a:solidFill>
              </a:rPr>
              <a:t>population must be examined in order to </a:t>
            </a:r>
            <a:r>
              <a:rPr lang="en-US" sz="3070" dirty="0" smtClean="0">
                <a:solidFill>
                  <a:schemeClr val="bg1"/>
                </a:solidFill>
              </a:rPr>
              <a:t>anchor numerical </a:t>
            </a:r>
            <a:r>
              <a:rPr lang="en-US" sz="3070" dirty="0">
                <a:solidFill>
                  <a:schemeClr val="bg1"/>
                </a:solidFill>
              </a:rPr>
              <a:t>simulations to such observations.</a:t>
            </a:r>
          </a:p>
          <a:p>
            <a:endParaRPr lang="en-US" sz="3070" dirty="0"/>
          </a:p>
        </p:txBody>
      </p:sp>
      <p:sp>
        <p:nvSpPr>
          <p:cNvPr id="7" name="TextBox 6"/>
          <p:cNvSpPr txBox="1"/>
          <p:nvPr/>
        </p:nvSpPr>
        <p:spPr>
          <a:xfrm>
            <a:off x="2606040" y="91436"/>
            <a:ext cx="38679120" cy="2677656"/>
          </a:xfrm>
          <a:prstGeom prst="rect">
            <a:avLst/>
          </a:prstGeom>
          <a:noFill/>
        </p:spPr>
        <p:txBody>
          <a:bodyPr wrap="square" rtlCol="0">
            <a:spAutoFit/>
          </a:bodyPr>
          <a:lstStyle/>
          <a:p>
            <a:pPr algn="ctr"/>
            <a:r>
              <a:rPr lang="en-US" sz="8400" dirty="0" smtClean="0">
                <a:solidFill>
                  <a:srgbClr val="FFFF00"/>
                </a:solidFill>
              </a:rPr>
              <a:t>Radar-Based and Large-Scale Views of Convection and Tropospheric Humidity during DYNAMO/AMIE</a:t>
            </a:r>
            <a:endParaRPr lang="en-US" sz="8400" dirty="0">
              <a:solidFill>
                <a:srgbClr val="FFFF00"/>
              </a:solidFill>
            </a:endParaRPr>
          </a:p>
        </p:txBody>
      </p:sp>
      <p:sp>
        <p:nvSpPr>
          <p:cNvPr id="8" name="TextBox 7"/>
          <p:cNvSpPr txBox="1"/>
          <p:nvPr/>
        </p:nvSpPr>
        <p:spPr>
          <a:xfrm>
            <a:off x="0" y="2698155"/>
            <a:ext cx="43891200" cy="1015663"/>
          </a:xfrm>
          <a:prstGeom prst="rect">
            <a:avLst/>
          </a:prstGeom>
          <a:noFill/>
        </p:spPr>
        <p:txBody>
          <a:bodyPr wrap="square" rtlCol="0">
            <a:spAutoFit/>
          </a:bodyPr>
          <a:lstStyle/>
          <a:p>
            <a:pPr algn="ctr"/>
            <a:r>
              <a:rPr lang="en-US" sz="6000" dirty="0">
                <a:solidFill>
                  <a:schemeClr val="bg1"/>
                </a:solidFill>
              </a:rPr>
              <a:t>Scott W. </a:t>
            </a:r>
            <a:r>
              <a:rPr lang="en-US" sz="6000" dirty="0" smtClean="0">
                <a:solidFill>
                  <a:schemeClr val="bg1"/>
                </a:solidFill>
              </a:rPr>
              <a:t>Powell and </a:t>
            </a:r>
            <a:r>
              <a:rPr lang="en-US" sz="6000" dirty="0">
                <a:solidFill>
                  <a:schemeClr val="bg1"/>
                </a:solidFill>
              </a:rPr>
              <a:t>Robert A. Houze, Jr.</a:t>
            </a:r>
          </a:p>
        </p:txBody>
      </p:sp>
      <p:sp>
        <p:nvSpPr>
          <p:cNvPr id="9" name="TextBox 8"/>
          <p:cNvSpPr txBox="1"/>
          <p:nvPr/>
        </p:nvSpPr>
        <p:spPr>
          <a:xfrm>
            <a:off x="0" y="3680238"/>
            <a:ext cx="43891200" cy="1015663"/>
          </a:xfrm>
          <a:prstGeom prst="rect">
            <a:avLst/>
          </a:prstGeom>
          <a:noFill/>
        </p:spPr>
        <p:txBody>
          <a:bodyPr wrap="square" rtlCol="0">
            <a:spAutoFit/>
          </a:bodyPr>
          <a:lstStyle/>
          <a:p>
            <a:pPr algn="ctr"/>
            <a:r>
              <a:rPr lang="en-US" sz="6000" i="1" dirty="0">
                <a:solidFill>
                  <a:schemeClr val="bg1"/>
                </a:solidFill>
              </a:rPr>
              <a:t>University of Washington, Seattle, WA</a:t>
            </a:r>
          </a:p>
        </p:txBody>
      </p:sp>
      <p:pic>
        <p:nvPicPr>
          <p:cNvPr id="10" name="Picture 9" descr="benedictandrandall2007.jpeg"/>
          <p:cNvPicPr>
            <a:picLocks noChangeAspect="1"/>
          </p:cNvPicPr>
          <p:nvPr/>
        </p:nvPicPr>
        <p:blipFill>
          <a:blip r:embed="rId2" cstate="print"/>
          <a:stretch>
            <a:fillRect/>
          </a:stretch>
        </p:blipFill>
        <p:spPr>
          <a:xfrm>
            <a:off x="1437456" y="12953651"/>
            <a:ext cx="6851650" cy="4838319"/>
          </a:xfrm>
          <a:prstGeom prst="rect">
            <a:avLst/>
          </a:prstGeom>
        </p:spPr>
      </p:pic>
      <p:sp>
        <p:nvSpPr>
          <p:cNvPr id="11" name="TextBox 10"/>
          <p:cNvSpPr txBox="1"/>
          <p:nvPr/>
        </p:nvSpPr>
        <p:spPr>
          <a:xfrm>
            <a:off x="310896" y="4756418"/>
            <a:ext cx="10515600" cy="1754326"/>
          </a:xfrm>
          <a:prstGeom prst="rect">
            <a:avLst/>
          </a:prstGeom>
          <a:noFill/>
          <a:ln w="76200" cap="rnd">
            <a:noFill/>
          </a:ln>
          <a:effectLst/>
          <a:scene3d>
            <a:camera prst="orthographicFront"/>
            <a:lightRig rig="threePt" dir="t"/>
          </a:scene3d>
          <a:sp3d>
            <a:bevelT prst="slope"/>
          </a:sp3d>
        </p:spPr>
        <p:txBody>
          <a:bodyPr wrap="square" rtlCol="0">
            <a:spAutoFit/>
          </a:bodyPr>
          <a:lstStyle/>
          <a:p>
            <a:r>
              <a:rPr lang="en-US" sz="6000" b="1" dirty="0">
                <a:solidFill>
                  <a:schemeClr val="bg1"/>
                </a:solidFill>
              </a:rPr>
              <a:t>1. Introduction</a:t>
            </a:r>
          </a:p>
          <a:p>
            <a:pPr>
              <a:buFont typeface="Arial"/>
              <a:buChar char="•"/>
            </a:pPr>
            <a:endParaRPr lang="en-US" sz="4800" b="1" dirty="0">
              <a:solidFill>
                <a:schemeClr val="bg1"/>
              </a:solidFill>
            </a:endParaRPr>
          </a:p>
        </p:txBody>
      </p:sp>
      <p:sp>
        <p:nvSpPr>
          <p:cNvPr id="12" name="Rounded Rectangle 11"/>
          <p:cNvSpPr/>
          <p:nvPr/>
        </p:nvSpPr>
        <p:spPr>
          <a:xfrm>
            <a:off x="310898" y="23872970"/>
            <a:ext cx="9144000" cy="9342254"/>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10896" y="22709614"/>
            <a:ext cx="10515600" cy="1015663"/>
          </a:xfrm>
          <a:prstGeom prst="rect">
            <a:avLst/>
          </a:prstGeom>
          <a:noFill/>
          <a:ln w="76200" cap="rnd">
            <a:noFill/>
          </a:ln>
          <a:effectLst/>
          <a:scene3d>
            <a:camera prst="orthographicFront"/>
            <a:lightRig rig="threePt" dir="t"/>
          </a:scene3d>
          <a:sp3d>
            <a:bevelT prst="slope"/>
          </a:sp3d>
        </p:spPr>
        <p:txBody>
          <a:bodyPr wrap="square" rtlCol="0">
            <a:spAutoFit/>
          </a:bodyPr>
          <a:lstStyle/>
          <a:p>
            <a:r>
              <a:rPr lang="en-US" sz="6000" b="1" dirty="0">
                <a:solidFill>
                  <a:schemeClr val="bg1"/>
                </a:solidFill>
              </a:rPr>
              <a:t>2. Objectives</a:t>
            </a:r>
          </a:p>
        </p:txBody>
      </p:sp>
      <p:sp>
        <p:nvSpPr>
          <p:cNvPr id="15" name="TextBox 14"/>
          <p:cNvSpPr txBox="1"/>
          <p:nvPr/>
        </p:nvSpPr>
        <p:spPr>
          <a:xfrm>
            <a:off x="9712991" y="4780128"/>
            <a:ext cx="14868212" cy="1015663"/>
          </a:xfrm>
          <a:prstGeom prst="rect">
            <a:avLst/>
          </a:prstGeom>
          <a:noFill/>
          <a:ln w="76200" cap="rnd">
            <a:noFill/>
          </a:ln>
          <a:effectLst/>
          <a:scene3d>
            <a:camera prst="orthographicFront"/>
            <a:lightRig rig="threePt" dir="t"/>
          </a:scene3d>
          <a:sp3d>
            <a:bevelT prst="slope"/>
          </a:sp3d>
        </p:spPr>
        <p:txBody>
          <a:bodyPr wrap="square" rtlCol="0">
            <a:spAutoFit/>
          </a:bodyPr>
          <a:lstStyle/>
          <a:p>
            <a:r>
              <a:rPr lang="en-US" sz="6000" b="1" dirty="0">
                <a:solidFill>
                  <a:schemeClr val="bg1"/>
                </a:solidFill>
              </a:rPr>
              <a:t>4. Radar and </a:t>
            </a:r>
            <a:r>
              <a:rPr lang="en-US" sz="6000" b="1" dirty="0" err="1">
                <a:solidFill>
                  <a:schemeClr val="bg1"/>
                </a:solidFill>
              </a:rPr>
              <a:t>Rawinsonde</a:t>
            </a:r>
            <a:r>
              <a:rPr lang="en-US" sz="6000" b="1" dirty="0">
                <a:solidFill>
                  <a:schemeClr val="bg1"/>
                </a:solidFill>
              </a:rPr>
              <a:t> Observations</a:t>
            </a:r>
          </a:p>
        </p:txBody>
      </p:sp>
      <p:sp>
        <p:nvSpPr>
          <p:cNvPr id="16" name="Rounded Rectangle 15"/>
          <p:cNvSpPr/>
          <p:nvPr/>
        </p:nvSpPr>
        <p:spPr>
          <a:xfrm>
            <a:off x="9689020" y="13514519"/>
            <a:ext cx="10037255" cy="12031531"/>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875" dirty="0"/>
          </a:p>
        </p:txBody>
      </p:sp>
      <p:sp>
        <p:nvSpPr>
          <p:cNvPr id="17" name="Rounded Rectangle 16"/>
          <p:cNvSpPr/>
          <p:nvPr/>
        </p:nvSpPr>
        <p:spPr>
          <a:xfrm>
            <a:off x="24522332" y="5751095"/>
            <a:ext cx="8775726" cy="7562569"/>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875" dirty="0"/>
          </a:p>
        </p:txBody>
      </p:sp>
      <p:pic>
        <p:nvPicPr>
          <p:cNvPr id="18" name="Picture 17" descr="f07_fortalk.tif"/>
          <p:cNvPicPr>
            <a:picLocks noChangeAspect="1"/>
          </p:cNvPicPr>
          <p:nvPr/>
        </p:nvPicPr>
        <p:blipFill>
          <a:blip r:embed="rId3" cstate="print"/>
          <a:stretch>
            <a:fillRect/>
          </a:stretch>
        </p:blipFill>
        <p:spPr>
          <a:xfrm>
            <a:off x="10507110" y="15878266"/>
            <a:ext cx="8620030" cy="6370688"/>
          </a:xfrm>
          <a:prstGeom prst="rect">
            <a:avLst/>
          </a:prstGeom>
        </p:spPr>
      </p:pic>
      <p:sp>
        <p:nvSpPr>
          <p:cNvPr id="21" name="TextBox 20"/>
          <p:cNvSpPr txBox="1"/>
          <p:nvPr/>
        </p:nvSpPr>
        <p:spPr>
          <a:xfrm>
            <a:off x="11048079" y="13591748"/>
            <a:ext cx="7502977" cy="553998"/>
          </a:xfrm>
          <a:prstGeom prst="rect">
            <a:avLst/>
          </a:prstGeom>
          <a:noFill/>
        </p:spPr>
        <p:txBody>
          <a:bodyPr wrap="square" rtlCol="0">
            <a:spAutoFit/>
          </a:bodyPr>
          <a:lstStyle/>
          <a:p>
            <a:pPr algn="ctr"/>
            <a:r>
              <a:rPr lang="en-US" sz="3000" b="1" dirty="0">
                <a:solidFill>
                  <a:schemeClr val="bg1"/>
                </a:solidFill>
              </a:rPr>
              <a:t>AMIE </a:t>
            </a:r>
            <a:r>
              <a:rPr lang="en-US" sz="3000" b="1" dirty="0" err="1">
                <a:solidFill>
                  <a:schemeClr val="bg1"/>
                </a:solidFill>
              </a:rPr>
              <a:t>Rawinsonde</a:t>
            </a:r>
            <a:r>
              <a:rPr lang="en-US" sz="3000" b="1" dirty="0">
                <a:solidFill>
                  <a:schemeClr val="bg1"/>
                </a:solidFill>
              </a:rPr>
              <a:t> Time Series</a:t>
            </a:r>
            <a:endParaRPr lang="en-US" sz="3000" dirty="0"/>
          </a:p>
        </p:txBody>
      </p:sp>
      <p:sp>
        <p:nvSpPr>
          <p:cNvPr id="22" name="TextBox 21"/>
          <p:cNvSpPr txBox="1"/>
          <p:nvPr/>
        </p:nvSpPr>
        <p:spPr>
          <a:xfrm>
            <a:off x="10029801" y="14234985"/>
            <a:ext cx="9277374" cy="1528367"/>
          </a:xfrm>
          <a:prstGeom prst="rect">
            <a:avLst/>
          </a:prstGeom>
          <a:noFill/>
        </p:spPr>
        <p:txBody>
          <a:bodyPr wrap="square" rtlCol="0">
            <a:spAutoFit/>
          </a:bodyPr>
          <a:lstStyle/>
          <a:p>
            <a:r>
              <a:rPr lang="en-US" sz="2333" dirty="0">
                <a:solidFill>
                  <a:schemeClr val="bg1"/>
                </a:solidFill>
              </a:rPr>
              <a:t>Time series of </a:t>
            </a:r>
            <a:r>
              <a:rPr lang="en-US" sz="2333" i="1" dirty="0" err="1">
                <a:solidFill>
                  <a:schemeClr val="bg1"/>
                </a:solidFill>
              </a:rPr>
              <a:t>u</a:t>
            </a:r>
            <a:r>
              <a:rPr lang="en-US" sz="2333" i="1" dirty="0">
                <a:solidFill>
                  <a:schemeClr val="bg1"/>
                </a:solidFill>
              </a:rPr>
              <a:t>’</a:t>
            </a:r>
            <a:r>
              <a:rPr lang="en-US" sz="2333" dirty="0">
                <a:solidFill>
                  <a:schemeClr val="bg1"/>
                </a:solidFill>
              </a:rPr>
              <a:t>,</a:t>
            </a:r>
            <a:r>
              <a:rPr lang="en-US" sz="2333" i="1" dirty="0">
                <a:solidFill>
                  <a:schemeClr val="bg1"/>
                </a:solidFill>
              </a:rPr>
              <a:t> </a:t>
            </a:r>
            <a:r>
              <a:rPr lang="en-US" sz="2333" i="1" dirty="0" err="1">
                <a:solidFill>
                  <a:schemeClr val="bg1"/>
                </a:solidFill>
              </a:rPr>
              <a:t>v</a:t>
            </a:r>
            <a:r>
              <a:rPr lang="en-US" sz="2333" i="1" dirty="0">
                <a:solidFill>
                  <a:schemeClr val="bg1"/>
                </a:solidFill>
              </a:rPr>
              <a:t>’</a:t>
            </a:r>
            <a:r>
              <a:rPr lang="en-US" sz="2333" dirty="0">
                <a:solidFill>
                  <a:schemeClr val="bg1"/>
                </a:solidFill>
              </a:rPr>
              <a:t>, </a:t>
            </a:r>
            <a:r>
              <a:rPr lang="en-US" sz="2333" i="1" dirty="0">
                <a:solidFill>
                  <a:schemeClr val="bg1"/>
                </a:solidFill>
              </a:rPr>
              <a:t>T’</a:t>
            </a:r>
            <a:r>
              <a:rPr lang="en-US" sz="2333" dirty="0">
                <a:solidFill>
                  <a:schemeClr val="bg1"/>
                </a:solidFill>
              </a:rPr>
              <a:t>, and </a:t>
            </a:r>
            <a:r>
              <a:rPr lang="en-US" sz="2333" i="1" dirty="0" err="1">
                <a:solidFill>
                  <a:schemeClr val="bg1"/>
                </a:solidFill>
              </a:rPr>
              <a:t>q</a:t>
            </a:r>
            <a:r>
              <a:rPr lang="en-US" sz="2333" i="1" baseline="30000" dirty="0">
                <a:solidFill>
                  <a:schemeClr val="bg1"/>
                </a:solidFill>
              </a:rPr>
              <a:t>*</a:t>
            </a:r>
            <a:r>
              <a:rPr lang="en-US" sz="2333" i="1" dirty="0">
                <a:solidFill>
                  <a:schemeClr val="bg1"/>
                </a:solidFill>
              </a:rPr>
              <a:t>’ </a:t>
            </a:r>
            <a:r>
              <a:rPr lang="en-US" sz="2333" dirty="0">
                <a:solidFill>
                  <a:schemeClr val="bg1"/>
                </a:solidFill>
              </a:rPr>
              <a:t>are shown below. Anomalies are computed relative to the time mean at each pressure level (binned to 5 </a:t>
            </a:r>
            <a:r>
              <a:rPr lang="en-US" sz="2333" dirty="0" err="1">
                <a:solidFill>
                  <a:schemeClr val="bg1"/>
                </a:solidFill>
              </a:rPr>
              <a:t>hPa</a:t>
            </a:r>
            <a:r>
              <a:rPr lang="en-US" sz="2333" dirty="0">
                <a:solidFill>
                  <a:schemeClr val="bg1"/>
                </a:solidFill>
              </a:rPr>
              <a:t> intervals) for the period shown. </a:t>
            </a:r>
            <a:r>
              <a:rPr lang="en-US" sz="2333" i="1" dirty="0" err="1">
                <a:solidFill>
                  <a:schemeClr val="bg1"/>
                </a:solidFill>
              </a:rPr>
              <a:t>q</a:t>
            </a:r>
            <a:r>
              <a:rPr lang="en-US" sz="2333" i="1" baseline="30000" dirty="0">
                <a:solidFill>
                  <a:schemeClr val="bg1"/>
                </a:solidFill>
              </a:rPr>
              <a:t>*</a:t>
            </a:r>
            <a:r>
              <a:rPr lang="en-US" sz="2333" i="1" dirty="0">
                <a:solidFill>
                  <a:schemeClr val="bg1"/>
                </a:solidFill>
              </a:rPr>
              <a:t>’</a:t>
            </a:r>
            <a:r>
              <a:rPr lang="en-US" sz="2333" dirty="0">
                <a:solidFill>
                  <a:schemeClr val="bg1"/>
                </a:solidFill>
              </a:rPr>
              <a:t> is the fractional difference from the time mean of specific humidity.</a:t>
            </a:r>
            <a:endParaRPr lang="en-US" sz="2333" i="1" dirty="0">
              <a:solidFill>
                <a:schemeClr val="bg1"/>
              </a:solidFill>
            </a:endParaRPr>
          </a:p>
        </p:txBody>
      </p:sp>
      <p:sp>
        <p:nvSpPr>
          <p:cNvPr id="23" name="TextBox 22"/>
          <p:cNvSpPr txBox="1"/>
          <p:nvPr/>
        </p:nvSpPr>
        <p:spPr>
          <a:xfrm>
            <a:off x="10279568" y="22496774"/>
            <a:ext cx="9513381" cy="2964401"/>
          </a:xfrm>
          <a:prstGeom prst="rect">
            <a:avLst/>
          </a:prstGeom>
          <a:noFill/>
        </p:spPr>
        <p:txBody>
          <a:bodyPr wrap="square" rtlCol="0">
            <a:spAutoFit/>
          </a:bodyPr>
          <a:lstStyle/>
          <a:p>
            <a:pPr>
              <a:buFontTx/>
              <a:buChar char="-"/>
            </a:pPr>
            <a:r>
              <a:rPr lang="en-US" sz="2333" dirty="0">
                <a:solidFill>
                  <a:schemeClr val="bg1"/>
                </a:solidFill>
              </a:rPr>
              <a:t>26-30 day variability is seen in </a:t>
            </a:r>
            <a:r>
              <a:rPr lang="en-US" sz="2333" i="1" dirty="0" err="1">
                <a:solidFill>
                  <a:schemeClr val="bg1"/>
                </a:solidFill>
              </a:rPr>
              <a:t>u</a:t>
            </a:r>
            <a:r>
              <a:rPr lang="en-US" sz="2333" i="1" dirty="0">
                <a:solidFill>
                  <a:schemeClr val="bg1"/>
                </a:solidFill>
              </a:rPr>
              <a:t>’</a:t>
            </a:r>
            <a:r>
              <a:rPr lang="en-US" sz="2333" dirty="0">
                <a:solidFill>
                  <a:schemeClr val="bg1"/>
                </a:solidFill>
              </a:rPr>
              <a:t> and </a:t>
            </a:r>
            <a:r>
              <a:rPr lang="en-US" sz="2333" i="1" dirty="0">
                <a:solidFill>
                  <a:schemeClr val="bg1"/>
                </a:solidFill>
              </a:rPr>
              <a:t>T’</a:t>
            </a:r>
            <a:r>
              <a:rPr lang="en-US" sz="2333" dirty="0">
                <a:solidFill>
                  <a:schemeClr val="bg1"/>
                </a:solidFill>
              </a:rPr>
              <a:t> at 150 </a:t>
            </a:r>
            <a:r>
              <a:rPr lang="en-US" sz="2333" dirty="0" err="1">
                <a:solidFill>
                  <a:schemeClr val="bg1"/>
                </a:solidFill>
              </a:rPr>
              <a:t>hPa</a:t>
            </a:r>
            <a:r>
              <a:rPr lang="en-US" sz="2333" dirty="0">
                <a:solidFill>
                  <a:schemeClr val="bg1"/>
                </a:solidFill>
              </a:rPr>
              <a:t>. Deep westerly anomalies observed in late November and mid-to-late December.</a:t>
            </a:r>
          </a:p>
          <a:p>
            <a:pPr>
              <a:buFontTx/>
              <a:buChar char="-"/>
            </a:pPr>
            <a:endParaRPr lang="en-US" sz="2333" dirty="0">
              <a:solidFill>
                <a:schemeClr val="bg1"/>
              </a:solidFill>
            </a:endParaRPr>
          </a:p>
          <a:p>
            <a:pPr>
              <a:buFontTx/>
              <a:buChar char="-"/>
            </a:pPr>
            <a:r>
              <a:rPr lang="en-US" sz="2333" dirty="0">
                <a:solidFill>
                  <a:schemeClr val="bg1"/>
                </a:solidFill>
              </a:rPr>
              <a:t> Warm and moist anomalies between 500 and 200 </a:t>
            </a:r>
            <a:r>
              <a:rPr lang="en-US" sz="2333" dirty="0" err="1">
                <a:solidFill>
                  <a:schemeClr val="bg1"/>
                </a:solidFill>
              </a:rPr>
              <a:t>hPa</a:t>
            </a:r>
            <a:r>
              <a:rPr lang="en-US" sz="2333" dirty="0">
                <a:solidFill>
                  <a:schemeClr val="bg1"/>
                </a:solidFill>
              </a:rPr>
              <a:t> correspond with convective events.</a:t>
            </a:r>
          </a:p>
          <a:p>
            <a:pPr>
              <a:buFontTx/>
              <a:buChar char="-"/>
            </a:pPr>
            <a:endParaRPr lang="en-US" sz="2333" dirty="0">
              <a:solidFill>
                <a:schemeClr val="bg1"/>
              </a:solidFill>
            </a:endParaRPr>
          </a:p>
          <a:p>
            <a:pPr>
              <a:buFontTx/>
              <a:buChar char="-"/>
            </a:pPr>
            <a:r>
              <a:rPr lang="en-US" sz="2333" dirty="0">
                <a:solidFill>
                  <a:schemeClr val="bg1"/>
                </a:solidFill>
              </a:rPr>
              <a:t> Dry, suppressed conditions in January.</a:t>
            </a:r>
          </a:p>
          <a:p>
            <a:pPr>
              <a:buFontTx/>
              <a:buChar char="-"/>
            </a:pPr>
            <a:endParaRPr lang="en-US" sz="2333" i="1" dirty="0">
              <a:solidFill>
                <a:schemeClr val="bg1"/>
              </a:solidFill>
            </a:endParaRPr>
          </a:p>
        </p:txBody>
      </p:sp>
      <p:sp>
        <p:nvSpPr>
          <p:cNvPr id="24" name="Rounded Rectangle 23"/>
          <p:cNvSpPr/>
          <p:nvPr/>
        </p:nvSpPr>
        <p:spPr>
          <a:xfrm>
            <a:off x="9692640" y="5801710"/>
            <a:ext cx="14276876" cy="7485436"/>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875" dirty="0"/>
          </a:p>
        </p:txBody>
      </p:sp>
      <p:sp>
        <p:nvSpPr>
          <p:cNvPr id="35" name="Rounded Rectangle 34"/>
          <p:cNvSpPr/>
          <p:nvPr/>
        </p:nvSpPr>
        <p:spPr>
          <a:xfrm>
            <a:off x="19930110" y="13514832"/>
            <a:ext cx="12947904" cy="12033504"/>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875" dirty="0"/>
          </a:p>
        </p:txBody>
      </p:sp>
      <p:sp>
        <p:nvSpPr>
          <p:cNvPr id="37" name="TextBox 36"/>
          <p:cNvSpPr txBox="1"/>
          <p:nvPr/>
        </p:nvSpPr>
        <p:spPr>
          <a:xfrm>
            <a:off x="20549275" y="15251546"/>
            <a:ext cx="3947020" cy="6555641"/>
          </a:xfrm>
          <a:prstGeom prst="rect">
            <a:avLst/>
          </a:prstGeom>
          <a:noFill/>
        </p:spPr>
        <p:txBody>
          <a:bodyPr wrap="square" rtlCol="0">
            <a:spAutoFit/>
          </a:bodyPr>
          <a:lstStyle/>
          <a:p>
            <a:pPr marL="428608" indent="-428608">
              <a:buAutoNum type="alphaLcParenR"/>
            </a:pPr>
            <a:r>
              <a:rPr lang="en-US" sz="2800" dirty="0">
                <a:solidFill>
                  <a:schemeClr val="bg1"/>
                </a:solidFill>
              </a:rPr>
              <a:t>Time series of PDF for 20 dBZ </a:t>
            </a:r>
            <a:r>
              <a:rPr lang="en-US" sz="2800" dirty="0" smtClean="0">
                <a:solidFill>
                  <a:schemeClr val="bg1"/>
                </a:solidFill>
              </a:rPr>
              <a:t>echo-top  </a:t>
            </a:r>
            <a:r>
              <a:rPr lang="en-US" sz="2800" dirty="0">
                <a:solidFill>
                  <a:schemeClr val="bg1"/>
                </a:solidFill>
              </a:rPr>
              <a:t>heights smoothed into three-day intervals. Red line follows the modal distribution</a:t>
            </a:r>
            <a:r>
              <a:rPr lang="en-US" sz="2800" dirty="0" smtClean="0">
                <a:solidFill>
                  <a:schemeClr val="bg1"/>
                </a:solidFill>
              </a:rPr>
              <a:t>.</a:t>
            </a:r>
          </a:p>
          <a:p>
            <a:pPr marL="428608" indent="-428608">
              <a:buAutoNum type="alphaLcParenR"/>
            </a:pPr>
            <a:endParaRPr lang="en-US" sz="2800" dirty="0">
              <a:solidFill>
                <a:schemeClr val="bg1"/>
              </a:solidFill>
            </a:endParaRPr>
          </a:p>
          <a:p>
            <a:pPr marL="428608" indent="-428608">
              <a:buAutoNum type="alphaLcParenR"/>
            </a:pPr>
            <a:r>
              <a:rPr lang="en-US" sz="2800" dirty="0">
                <a:solidFill>
                  <a:schemeClr val="bg1"/>
                </a:solidFill>
              </a:rPr>
              <a:t>Time series of </a:t>
            </a:r>
            <a:r>
              <a:rPr lang="en-US" sz="2800" i="1" dirty="0" err="1">
                <a:solidFill>
                  <a:schemeClr val="bg1"/>
                </a:solidFill>
              </a:rPr>
              <a:t>q</a:t>
            </a:r>
            <a:r>
              <a:rPr lang="en-US" sz="2800" i="1" baseline="30000" dirty="0">
                <a:solidFill>
                  <a:schemeClr val="bg1"/>
                </a:solidFill>
              </a:rPr>
              <a:t>*</a:t>
            </a:r>
            <a:r>
              <a:rPr lang="en-US" sz="2800" i="1" dirty="0">
                <a:solidFill>
                  <a:schemeClr val="bg1"/>
                </a:solidFill>
              </a:rPr>
              <a:t>’</a:t>
            </a:r>
            <a:r>
              <a:rPr lang="en-US" sz="2800" dirty="0">
                <a:solidFill>
                  <a:schemeClr val="bg1"/>
                </a:solidFill>
              </a:rPr>
              <a:t> smoothed to three-day intervals. Black line is the same as red line in (a). Contours are </a:t>
            </a:r>
            <a:r>
              <a:rPr lang="en-US" sz="2800" dirty="0" err="1">
                <a:solidFill>
                  <a:schemeClr val="bg1"/>
                </a:solidFill>
              </a:rPr>
              <a:t>Eulerian</a:t>
            </a:r>
            <a:r>
              <a:rPr lang="en-US" sz="2800" dirty="0">
                <a:solidFill>
                  <a:schemeClr val="bg1"/>
                </a:solidFill>
              </a:rPr>
              <a:t> derivative of </a:t>
            </a:r>
            <a:r>
              <a:rPr lang="en-US" sz="2800" i="1" dirty="0" err="1">
                <a:solidFill>
                  <a:schemeClr val="bg1"/>
                </a:solidFill>
              </a:rPr>
              <a:t>q</a:t>
            </a:r>
            <a:r>
              <a:rPr lang="en-US" sz="2800" i="1" baseline="30000" dirty="0">
                <a:solidFill>
                  <a:schemeClr val="bg1"/>
                </a:solidFill>
              </a:rPr>
              <a:t>*</a:t>
            </a:r>
            <a:r>
              <a:rPr lang="en-US" sz="2800" i="1" dirty="0">
                <a:solidFill>
                  <a:schemeClr val="bg1"/>
                </a:solidFill>
              </a:rPr>
              <a:t>’</a:t>
            </a:r>
            <a:r>
              <a:rPr lang="en-US" sz="2800" dirty="0">
                <a:solidFill>
                  <a:schemeClr val="bg1"/>
                </a:solidFill>
              </a:rPr>
              <a:t>.</a:t>
            </a:r>
          </a:p>
          <a:p>
            <a:endParaRPr lang="en-US" sz="2800" dirty="0"/>
          </a:p>
        </p:txBody>
      </p:sp>
      <p:sp>
        <p:nvSpPr>
          <p:cNvPr id="38" name="TextBox 37"/>
          <p:cNvSpPr txBox="1"/>
          <p:nvPr/>
        </p:nvSpPr>
        <p:spPr>
          <a:xfrm>
            <a:off x="20463161" y="21698755"/>
            <a:ext cx="12137175" cy="3570208"/>
          </a:xfrm>
          <a:prstGeom prst="rect">
            <a:avLst/>
          </a:prstGeom>
          <a:noFill/>
        </p:spPr>
        <p:txBody>
          <a:bodyPr wrap="square" rtlCol="0">
            <a:spAutoFit/>
          </a:bodyPr>
          <a:lstStyle/>
          <a:p>
            <a:r>
              <a:rPr lang="en-US" sz="2400" dirty="0">
                <a:solidFill>
                  <a:schemeClr val="bg1"/>
                </a:solidFill>
              </a:rPr>
              <a:t> - Rapid increase in convective </a:t>
            </a:r>
            <a:r>
              <a:rPr lang="en-US" sz="2400" dirty="0" smtClean="0">
                <a:solidFill>
                  <a:schemeClr val="bg1"/>
                </a:solidFill>
              </a:rPr>
              <a:t>echo-top </a:t>
            </a:r>
            <a:r>
              <a:rPr lang="en-US" sz="2400" dirty="0">
                <a:solidFill>
                  <a:schemeClr val="bg1"/>
                </a:solidFill>
              </a:rPr>
              <a:t>heights occurs at beginning of October and November convective events. Smaller increase observed more gradually in December. The period of moistening prior to a convective event lasts no more than 10 days. While episodes of moistening may occur even earlier (November and December), drying occurs before moistening begins again. This is clearly inconsistent with the “discharge-recharge” mechanism</a:t>
            </a:r>
            <a:r>
              <a:rPr lang="en-US" sz="2400" dirty="0" smtClean="0">
                <a:solidFill>
                  <a:schemeClr val="bg1"/>
                </a:solidFill>
              </a:rPr>
              <a:t>.</a:t>
            </a:r>
          </a:p>
          <a:p>
            <a:endParaRPr lang="en-US" sz="1000" dirty="0">
              <a:solidFill>
                <a:schemeClr val="bg1"/>
              </a:solidFill>
            </a:endParaRPr>
          </a:p>
          <a:p>
            <a:r>
              <a:rPr lang="en-US" sz="2400" dirty="0">
                <a:solidFill>
                  <a:schemeClr val="bg1"/>
                </a:solidFill>
              </a:rPr>
              <a:t> - The direct relationship between clouds and humidity is inconclusive. For three convective events, the increase in convective </a:t>
            </a:r>
            <a:r>
              <a:rPr lang="en-US" sz="2400" dirty="0" smtClean="0">
                <a:solidFill>
                  <a:schemeClr val="bg1"/>
                </a:solidFill>
              </a:rPr>
              <a:t>echo-top </a:t>
            </a:r>
            <a:r>
              <a:rPr lang="en-US" sz="2400" dirty="0">
                <a:solidFill>
                  <a:schemeClr val="bg1"/>
                </a:solidFill>
              </a:rPr>
              <a:t>heights occurred after (October), before (November), and during (December) the greatest increase in moisture through a deep layer.</a:t>
            </a:r>
          </a:p>
          <a:p>
            <a:endParaRPr lang="en-US" sz="2400" dirty="0"/>
          </a:p>
        </p:txBody>
      </p:sp>
      <p:sp>
        <p:nvSpPr>
          <p:cNvPr id="39" name="TextBox 38"/>
          <p:cNvSpPr txBox="1"/>
          <p:nvPr/>
        </p:nvSpPr>
        <p:spPr>
          <a:xfrm>
            <a:off x="22455711" y="13732406"/>
            <a:ext cx="8194297" cy="1015663"/>
          </a:xfrm>
          <a:prstGeom prst="rect">
            <a:avLst/>
          </a:prstGeom>
          <a:noFill/>
        </p:spPr>
        <p:txBody>
          <a:bodyPr wrap="square" rtlCol="0">
            <a:spAutoFit/>
          </a:bodyPr>
          <a:lstStyle/>
          <a:p>
            <a:pPr algn="ctr"/>
            <a:r>
              <a:rPr lang="en-US" sz="3000" b="1" dirty="0">
                <a:solidFill>
                  <a:schemeClr val="bg1"/>
                </a:solidFill>
              </a:rPr>
              <a:t>Echo-top Heights and Humidification</a:t>
            </a:r>
          </a:p>
          <a:p>
            <a:endParaRPr lang="en-US" sz="3000" dirty="0"/>
          </a:p>
        </p:txBody>
      </p:sp>
      <p:sp>
        <p:nvSpPr>
          <p:cNvPr id="43" name="Rounded Rectangle 42"/>
          <p:cNvSpPr/>
          <p:nvPr/>
        </p:nvSpPr>
        <p:spPr>
          <a:xfrm>
            <a:off x="33546026" y="5727032"/>
            <a:ext cx="10088000" cy="7586632"/>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6875" dirty="0"/>
          </a:p>
        </p:txBody>
      </p:sp>
      <p:pic>
        <p:nvPicPr>
          <p:cNvPr id="44" name="Picture 43" descr="f09_HUMIDITY_PHASE_v6.tif"/>
          <p:cNvPicPr>
            <a:picLocks noChangeAspect="1"/>
          </p:cNvPicPr>
          <p:nvPr/>
        </p:nvPicPr>
        <p:blipFill>
          <a:blip r:embed="rId4" cstate="print"/>
          <a:stretch>
            <a:fillRect/>
          </a:stretch>
        </p:blipFill>
        <p:spPr>
          <a:xfrm>
            <a:off x="36089185" y="6728372"/>
            <a:ext cx="5146387" cy="4092751"/>
          </a:xfrm>
          <a:prstGeom prst="rect">
            <a:avLst/>
          </a:prstGeom>
        </p:spPr>
      </p:pic>
      <p:sp>
        <p:nvSpPr>
          <p:cNvPr id="45" name="TextBox 44"/>
          <p:cNvSpPr txBox="1"/>
          <p:nvPr/>
        </p:nvSpPr>
        <p:spPr>
          <a:xfrm>
            <a:off x="35274254" y="6007705"/>
            <a:ext cx="7028416" cy="1015663"/>
          </a:xfrm>
          <a:prstGeom prst="rect">
            <a:avLst/>
          </a:prstGeom>
          <a:noFill/>
        </p:spPr>
        <p:txBody>
          <a:bodyPr wrap="square" rtlCol="0">
            <a:spAutoFit/>
          </a:bodyPr>
          <a:lstStyle/>
          <a:p>
            <a:r>
              <a:rPr lang="en-US" sz="3000" b="1" dirty="0">
                <a:solidFill>
                  <a:schemeClr val="bg1"/>
                </a:solidFill>
              </a:rPr>
              <a:t>Humidity on MCS Days and Non-MCS Days</a:t>
            </a:r>
          </a:p>
          <a:p>
            <a:endParaRPr lang="en-US" sz="3000" dirty="0"/>
          </a:p>
        </p:txBody>
      </p:sp>
      <p:sp>
        <p:nvSpPr>
          <p:cNvPr id="46" name="TextBox 45"/>
          <p:cNvSpPr txBox="1"/>
          <p:nvPr/>
        </p:nvSpPr>
        <p:spPr>
          <a:xfrm>
            <a:off x="33900108" y="10884310"/>
            <a:ext cx="9610620" cy="2426755"/>
          </a:xfrm>
          <a:prstGeom prst="rect">
            <a:avLst/>
          </a:prstGeom>
          <a:noFill/>
        </p:spPr>
        <p:txBody>
          <a:bodyPr wrap="square" rtlCol="0">
            <a:spAutoFit/>
          </a:bodyPr>
          <a:lstStyle/>
          <a:p>
            <a:r>
              <a:rPr lang="en-US" sz="2167" dirty="0">
                <a:solidFill>
                  <a:schemeClr val="bg1"/>
                </a:solidFill>
              </a:rPr>
              <a:t> - </a:t>
            </a:r>
            <a:r>
              <a:rPr lang="en-US" sz="2167" dirty="0" smtClean="0">
                <a:solidFill>
                  <a:schemeClr val="bg1"/>
                </a:solidFill>
              </a:rPr>
              <a:t>Similar humidity </a:t>
            </a:r>
            <a:r>
              <a:rPr lang="en-US" sz="2167" dirty="0">
                <a:solidFill>
                  <a:schemeClr val="bg1"/>
                </a:solidFill>
              </a:rPr>
              <a:t>on both MCS days and non-MCS days </a:t>
            </a:r>
            <a:r>
              <a:rPr lang="en-US" sz="2167" dirty="0" smtClean="0">
                <a:solidFill>
                  <a:schemeClr val="bg1"/>
                </a:solidFill>
              </a:rPr>
              <a:t>(&gt;70</a:t>
            </a:r>
            <a:r>
              <a:rPr lang="en-US" sz="2167" dirty="0">
                <a:solidFill>
                  <a:schemeClr val="bg1"/>
                </a:solidFill>
              </a:rPr>
              <a:t>% below 500 hPa).</a:t>
            </a:r>
          </a:p>
          <a:p>
            <a:r>
              <a:rPr lang="en-US" sz="2167" dirty="0">
                <a:solidFill>
                  <a:schemeClr val="bg1"/>
                </a:solidFill>
              </a:rPr>
              <a:t> - Although echo top PDF for Non-MCS Days and suppressed WH MJO phases are very similar, differences in humidity during these days are statistically significant (</a:t>
            </a:r>
            <a:r>
              <a:rPr lang="en-US" sz="2167" dirty="0" err="1">
                <a:solidFill>
                  <a:schemeClr val="bg1"/>
                </a:solidFill>
              </a:rPr>
              <a:t>p</a:t>
            </a:r>
            <a:r>
              <a:rPr lang="en-US" sz="2167" dirty="0">
                <a:solidFill>
                  <a:schemeClr val="bg1"/>
                </a:solidFill>
              </a:rPr>
              <a:t> = 0.05) at the levels shaded in gray. </a:t>
            </a:r>
          </a:p>
          <a:p>
            <a:r>
              <a:rPr lang="en-US" sz="2167" dirty="0">
                <a:solidFill>
                  <a:schemeClr val="bg1"/>
                </a:solidFill>
              </a:rPr>
              <a:t> - Dynamical support , which probably varies dependent on equatorial wave modes, is more important than environment humidity for developing deep convection.</a:t>
            </a:r>
          </a:p>
          <a:p>
            <a:endParaRPr lang="en-US" sz="2167" dirty="0"/>
          </a:p>
        </p:txBody>
      </p:sp>
      <p:sp>
        <p:nvSpPr>
          <p:cNvPr id="47" name="Rounded Rectangle 46"/>
          <p:cNvSpPr/>
          <p:nvPr/>
        </p:nvSpPr>
        <p:spPr>
          <a:xfrm>
            <a:off x="33108901" y="14744700"/>
            <a:ext cx="10553700" cy="10803636"/>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6875" dirty="0"/>
          </a:p>
        </p:txBody>
      </p:sp>
      <p:pic>
        <p:nvPicPr>
          <p:cNvPr id="48" name="Picture 47" descr="f10_U150_v5.tif"/>
          <p:cNvPicPr>
            <a:picLocks noChangeAspect="1"/>
          </p:cNvPicPr>
          <p:nvPr/>
        </p:nvPicPr>
        <p:blipFill>
          <a:blip r:embed="rId5" cstate="print"/>
          <a:stretch>
            <a:fillRect/>
          </a:stretch>
        </p:blipFill>
        <p:spPr>
          <a:xfrm>
            <a:off x="36941673" y="15820912"/>
            <a:ext cx="6158586" cy="4565942"/>
          </a:xfrm>
          <a:prstGeom prst="rect">
            <a:avLst/>
          </a:prstGeom>
        </p:spPr>
      </p:pic>
      <p:sp>
        <p:nvSpPr>
          <p:cNvPr id="49" name="TextBox 48"/>
          <p:cNvSpPr txBox="1"/>
          <p:nvPr/>
        </p:nvSpPr>
        <p:spPr>
          <a:xfrm>
            <a:off x="33710919" y="15593105"/>
            <a:ext cx="2889146" cy="5094664"/>
          </a:xfrm>
          <a:prstGeom prst="rect">
            <a:avLst/>
          </a:prstGeom>
          <a:noFill/>
        </p:spPr>
        <p:txBody>
          <a:bodyPr wrap="square" rtlCol="0">
            <a:spAutoFit/>
          </a:bodyPr>
          <a:lstStyle/>
          <a:p>
            <a:r>
              <a:rPr lang="en-US" sz="2167" dirty="0">
                <a:solidFill>
                  <a:schemeClr val="bg1"/>
                </a:solidFill>
              </a:rPr>
              <a:t>ERA-Interim reanalysis is used to extend </a:t>
            </a:r>
            <a:r>
              <a:rPr lang="en-US" sz="2167" dirty="0" err="1">
                <a:solidFill>
                  <a:schemeClr val="bg1"/>
                </a:solidFill>
              </a:rPr>
              <a:t>rawinsonde</a:t>
            </a:r>
            <a:r>
              <a:rPr lang="en-US" sz="2167" dirty="0">
                <a:solidFill>
                  <a:schemeClr val="bg1"/>
                </a:solidFill>
              </a:rPr>
              <a:t> dataset to evaluate three-dimensional wind field. Below is the 150 hPa </a:t>
            </a:r>
            <a:r>
              <a:rPr lang="en-US" sz="2167" i="1" dirty="0">
                <a:solidFill>
                  <a:schemeClr val="bg1"/>
                </a:solidFill>
              </a:rPr>
              <a:t>u’. </a:t>
            </a:r>
            <a:endParaRPr lang="en-US" sz="2167" i="1" dirty="0" smtClean="0">
              <a:solidFill>
                <a:schemeClr val="bg1"/>
              </a:solidFill>
            </a:endParaRPr>
          </a:p>
          <a:p>
            <a:endParaRPr lang="en-US" sz="2167" i="1" dirty="0" smtClean="0">
              <a:solidFill>
                <a:schemeClr val="bg1"/>
              </a:solidFill>
            </a:endParaRPr>
          </a:p>
          <a:p>
            <a:r>
              <a:rPr lang="en-US" sz="2167" dirty="0" smtClean="0">
                <a:solidFill>
                  <a:schemeClr val="bg1"/>
                </a:solidFill>
              </a:rPr>
              <a:t>Black </a:t>
            </a:r>
            <a:r>
              <a:rPr lang="en-US" sz="2167" dirty="0">
                <a:solidFill>
                  <a:schemeClr val="bg1"/>
                </a:solidFill>
              </a:rPr>
              <a:t>dashed lines correspond to phase speed of Kelvin wave, which is identifiable objectively and subjectively in 2-dimensional analysis of wind field.</a:t>
            </a:r>
            <a:endParaRPr lang="en-US" sz="2167" i="1" dirty="0">
              <a:solidFill>
                <a:schemeClr val="bg1"/>
              </a:solidFill>
            </a:endParaRPr>
          </a:p>
        </p:txBody>
      </p:sp>
      <p:sp>
        <p:nvSpPr>
          <p:cNvPr id="50" name="TextBox 49"/>
          <p:cNvSpPr txBox="1"/>
          <p:nvPr/>
        </p:nvSpPr>
        <p:spPr>
          <a:xfrm>
            <a:off x="38994907" y="18224216"/>
            <a:ext cx="849913" cy="271934"/>
          </a:xfrm>
          <a:prstGeom prst="rect">
            <a:avLst/>
          </a:prstGeom>
          <a:solidFill>
            <a:schemeClr val="bg1">
              <a:alpha val="75000"/>
            </a:schemeClr>
          </a:solidFill>
        </p:spPr>
        <p:txBody>
          <a:bodyPr wrap="none" rtlCol="0">
            <a:spAutoFit/>
          </a:bodyPr>
          <a:lstStyle/>
          <a:p>
            <a:r>
              <a:rPr lang="en-US" sz="1167" dirty="0">
                <a:latin typeface="MgOpen Cosmetica"/>
              </a:rPr>
              <a:t>10.7 </a:t>
            </a:r>
            <a:r>
              <a:rPr lang="en-US" sz="1167" dirty="0" err="1">
                <a:latin typeface="MgOpen Cosmetica"/>
              </a:rPr>
              <a:t>m</a:t>
            </a:r>
            <a:r>
              <a:rPr lang="en-US" sz="1167" dirty="0">
                <a:latin typeface="MgOpen Cosmetica"/>
              </a:rPr>
              <a:t> s</a:t>
            </a:r>
            <a:r>
              <a:rPr lang="en-US" sz="1167" baseline="30000" dirty="0">
                <a:latin typeface="MgOpen Cosmetica"/>
              </a:rPr>
              <a:t>-1</a:t>
            </a:r>
          </a:p>
        </p:txBody>
      </p:sp>
      <p:sp>
        <p:nvSpPr>
          <p:cNvPr id="51" name="TextBox 50"/>
          <p:cNvSpPr txBox="1"/>
          <p:nvPr/>
        </p:nvSpPr>
        <p:spPr>
          <a:xfrm>
            <a:off x="40882660" y="17530650"/>
            <a:ext cx="849913" cy="271934"/>
          </a:xfrm>
          <a:prstGeom prst="rect">
            <a:avLst/>
          </a:prstGeom>
          <a:solidFill>
            <a:schemeClr val="bg1">
              <a:alpha val="75000"/>
            </a:schemeClr>
          </a:solidFill>
        </p:spPr>
        <p:txBody>
          <a:bodyPr wrap="none" rtlCol="0">
            <a:spAutoFit/>
          </a:bodyPr>
          <a:lstStyle/>
          <a:p>
            <a:r>
              <a:rPr lang="en-US" sz="1167" dirty="0">
                <a:latin typeface="MgOpen Cosmetica"/>
              </a:rPr>
              <a:t>23.4 </a:t>
            </a:r>
            <a:r>
              <a:rPr lang="en-US" sz="1167" dirty="0" err="1">
                <a:latin typeface="MgOpen Cosmetica"/>
              </a:rPr>
              <a:t>m</a:t>
            </a:r>
            <a:r>
              <a:rPr lang="en-US" sz="1167" dirty="0">
                <a:latin typeface="MgOpen Cosmetica"/>
              </a:rPr>
              <a:t> s</a:t>
            </a:r>
            <a:r>
              <a:rPr lang="en-US" sz="1167" baseline="30000" dirty="0">
                <a:latin typeface="MgOpen Cosmetica"/>
              </a:rPr>
              <a:t>-1</a:t>
            </a:r>
          </a:p>
        </p:txBody>
      </p:sp>
      <p:sp>
        <p:nvSpPr>
          <p:cNvPr id="52" name="TextBox 51"/>
          <p:cNvSpPr txBox="1"/>
          <p:nvPr/>
        </p:nvSpPr>
        <p:spPr>
          <a:xfrm>
            <a:off x="38076610" y="16565674"/>
            <a:ext cx="474810" cy="271934"/>
          </a:xfrm>
          <a:prstGeom prst="rect">
            <a:avLst/>
          </a:prstGeom>
          <a:solidFill>
            <a:schemeClr val="bg1">
              <a:alpha val="75000"/>
            </a:schemeClr>
          </a:solidFill>
        </p:spPr>
        <p:txBody>
          <a:bodyPr wrap="none" rtlCol="0">
            <a:spAutoFit/>
          </a:bodyPr>
          <a:lstStyle/>
          <a:p>
            <a:r>
              <a:rPr lang="en-US" sz="1167" dirty="0">
                <a:latin typeface="MgOpen Cosmetica"/>
              </a:rPr>
              <a:t>CE1</a:t>
            </a:r>
          </a:p>
        </p:txBody>
      </p:sp>
      <p:sp>
        <p:nvSpPr>
          <p:cNvPr id="53" name="TextBox 52"/>
          <p:cNvSpPr txBox="1"/>
          <p:nvPr/>
        </p:nvSpPr>
        <p:spPr>
          <a:xfrm>
            <a:off x="38076610" y="17387460"/>
            <a:ext cx="474810" cy="271934"/>
          </a:xfrm>
          <a:prstGeom prst="rect">
            <a:avLst/>
          </a:prstGeom>
          <a:solidFill>
            <a:schemeClr val="bg1">
              <a:alpha val="75000"/>
            </a:schemeClr>
          </a:solidFill>
        </p:spPr>
        <p:txBody>
          <a:bodyPr wrap="none" rtlCol="0">
            <a:spAutoFit/>
          </a:bodyPr>
          <a:lstStyle/>
          <a:p>
            <a:r>
              <a:rPr lang="en-US" sz="1167" dirty="0">
                <a:latin typeface="MgOpen Cosmetica"/>
              </a:rPr>
              <a:t>CE2</a:t>
            </a:r>
          </a:p>
        </p:txBody>
      </p:sp>
      <p:sp>
        <p:nvSpPr>
          <p:cNvPr id="54" name="TextBox 53"/>
          <p:cNvSpPr txBox="1"/>
          <p:nvPr/>
        </p:nvSpPr>
        <p:spPr>
          <a:xfrm>
            <a:off x="38076610" y="18226430"/>
            <a:ext cx="474810" cy="271934"/>
          </a:xfrm>
          <a:prstGeom prst="rect">
            <a:avLst/>
          </a:prstGeom>
          <a:solidFill>
            <a:schemeClr val="bg1">
              <a:alpha val="75000"/>
            </a:schemeClr>
          </a:solidFill>
        </p:spPr>
        <p:txBody>
          <a:bodyPr wrap="none" rtlCol="0">
            <a:spAutoFit/>
          </a:bodyPr>
          <a:lstStyle/>
          <a:p>
            <a:r>
              <a:rPr lang="en-US" sz="1167" dirty="0">
                <a:latin typeface="MgOpen Cosmetica"/>
              </a:rPr>
              <a:t>CE3</a:t>
            </a:r>
          </a:p>
        </p:txBody>
      </p:sp>
      <p:sp>
        <p:nvSpPr>
          <p:cNvPr id="55" name="TextBox 54"/>
          <p:cNvSpPr txBox="1"/>
          <p:nvPr/>
        </p:nvSpPr>
        <p:spPr>
          <a:xfrm>
            <a:off x="33711364" y="20798003"/>
            <a:ext cx="9556200" cy="4308872"/>
          </a:xfrm>
          <a:prstGeom prst="rect">
            <a:avLst/>
          </a:prstGeom>
          <a:noFill/>
        </p:spPr>
        <p:txBody>
          <a:bodyPr wrap="square" rtlCol="0">
            <a:spAutoFit/>
          </a:bodyPr>
          <a:lstStyle/>
          <a:p>
            <a:pPr>
              <a:buFontTx/>
              <a:buChar char="-"/>
            </a:pPr>
            <a:r>
              <a:rPr lang="en-US" sz="2400" dirty="0">
                <a:solidFill>
                  <a:schemeClr val="bg1"/>
                </a:solidFill>
              </a:rPr>
              <a:t> At </a:t>
            </a:r>
            <a:r>
              <a:rPr lang="en-US" sz="2400" dirty="0" err="1">
                <a:solidFill>
                  <a:schemeClr val="bg1"/>
                </a:solidFill>
              </a:rPr>
              <a:t>Addu</a:t>
            </a:r>
            <a:r>
              <a:rPr lang="en-US" sz="2400" dirty="0">
                <a:solidFill>
                  <a:schemeClr val="bg1"/>
                </a:solidFill>
              </a:rPr>
              <a:t>, an easterly anomaly precedes a westerly anomaly during each convective event. No such feature (of opposite sign) is observed to propagate from the west at lower levels. We propose that the large-scale changes in divergence and subsidence in the upper-troposphere (down to 300 hPa) caused by the Kelvin wave modulates the convection on MJO-related timescales. </a:t>
            </a:r>
            <a:endParaRPr lang="en-US" sz="2400" dirty="0" smtClean="0">
              <a:solidFill>
                <a:schemeClr val="bg1"/>
              </a:solidFill>
            </a:endParaRPr>
          </a:p>
          <a:p>
            <a:pPr>
              <a:buFontTx/>
              <a:buChar char="-"/>
            </a:pPr>
            <a:endParaRPr lang="en-US" sz="1000" i="1" dirty="0">
              <a:solidFill>
                <a:schemeClr val="bg1"/>
              </a:solidFill>
            </a:endParaRPr>
          </a:p>
          <a:p>
            <a:pPr>
              <a:buFontTx/>
              <a:buChar char="-"/>
            </a:pPr>
            <a:r>
              <a:rPr lang="en-US" sz="2400" i="1" dirty="0">
                <a:solidFill>
                  <a:schemeClr val="bg1"/>
                </a:solidFill>
              </a:rPr>
              <a:t> </a:t>
            </a:r>
            <a:r>
              <a:rPr lang="en-US" sz="2400" dirty="0">
                <a:solidFill>
                  <a:schemeClr val="bg1"/>
                </a:solidFill>
              </a:rPr>
              <a:t>The Kelvin wave appears to circumnavigate and excite convective events in October and November. Whether the signal continues to circumnavigate is unclear in the present analysis. Regardless of the source of the Kelvin mode, a convective event does not begin at </a:t>
            </a:r>
            <a:r>
              <a:rPr lang="en-US" sz="2400" dirty="0" err="1">
                <a:solidFill>
                  <a:schemeClr val="bg1"/>
                </a:solidFill>
              </a:rPr>
              <a:t>Addu</a:t>
            </a:r>
            <a:r>
              <a:rPr lang="en-US" sz="2400" dirty="0">
                <a:solidFill>
                  <a:schemeClr val="bg1"/>
                </a:solidFill>
              </a:rPr>
              <a:t> until the divergent upper-level anomaly approaches from the west.</a:t>
            </a:r>
          </a:p>
        </p:txBody>
      </p:sp>
      <p:sp>
        <p:nvSpPr>
          <p:cNvPr id="56" name="TextBox 55"/>
          <p:cNvSpPr txBox="1"/>
          <p:nvPr/>
        </p:nvSpPr>
        <p:spPr>
          <a:xfrm>
            <a:off x="387096" y="33442708"/>
            <a:ext cx="10515600" cy="1015663"/>
          </a:xfrm>
          <a:prstGeom prst="rect">
            <a:avLst/>
          </a:prstGeom>
          <a:noFill/>
          <a:ln w="76200" cap="rnd">
            <a:noFill/>
          </a:ln>
          <a:effectLst/>
          <a:scene3d>
            <a:camera prst="orthographicFront"/>
            <a:lightRig rig="threePt" dir="t"/>
          </a:scene3d>
          <a:sp3d>
            <a:bevelT prst="slope"/>
          </a:sp3d>
        </p:spPr>
        <p:txBody>
          <a:bodyPr wrap="square" rtlCol="0">
            <a:spAutoFit/>
          </a:bodyPr>
          <a:lstStyle/>
          <a:p>
            <a:r>
              <a:rPr lang="en-US" sz="6000" b="1" dirty="0">
                <a:solidFill>
                  <a:schemeClr val="bg1"/>
                </a:solidFill>
              </a:rPr>
              <a:t>3. Instrumentation</a:t>
            </a:r>
          </a:p>
        </p:txBody>
      </p:sp>
      <p:sp>
        <p:nvSpPr>
          <p:cNvPr id="57" name="TextBox 56"/>
          <p:cNvSpPr txBox="1"/>
          <p:nvPr/>
        </p:nvSpPr>
        <p:spPr>
          <a:xfrm>
            <a:off x="33439766" y="13571394"/>
            <a:ext cx="14868212" cy="1015663"/>
          </a:xfrm>
          <a:prstGeom prst="rect">
            <a:avLst/>
          </a:prstGeom>
          <a:noFill/>
          <a:ln w="76200" cap="rnd">
            <a:noFill/>
          </a:ln>
          <a:effectLst/>
          <a:scene3d>
            <a:camera prst="orthographicFront"/>
            <a:lightRig rig="threePt" dir="t"/>
          </a:scene3d>
          <a:sp3d>
            <a:bevelT prst="slope"/>
          </a:sp3d>
        </p:spPr>
        <p:txBody>
          <a:bodyPr wrap="square" rtlCol="0">
            <a:spAutoFit/>
          </a:bodyPr>
          <a:lstStyle/>
          <a:p>
            <a:r>
              <a:rPr lang="en-US" sz="6000" b="1" dirty="0">
                <a:solidFill>
                  <a:schemeClr val="bg1"/>
                </a:solidFill>
              </a:rPr>
              <a:t>5. Equatorial Kelvin Wave</a:t>
            </a:r>
          </a:p>
        </p:txBody>
      </p:sp>
      <p:sp>
        <p:nvSpPr>
          <p:cNvPr id="59" name="TextBox 58"/>
          <p:cNvSpPr txBox="1"/>
          <p:nvPr/>
        </p:nvSpPr>
        <p:spPr>
          <a:xfrm>
            <a:off x="1408948" y="13025807"/>
            <a:ext cx="2133918" cy="297454"/>
          </a:xfrm>
          <a:prstGeom prst="rect">
            <a:avLst/>
          </a:prstGeom>
          <a:noFill/>
        </p:spPr>
        <p:txBody>
          <a:bodyPr wrap="none" rtlCol="0">
            <a:spAutoFit/>
          </a:bodyPr>
          <a:lstStyle/>
          <a:p>
            <a:r>
              <a:rPr lang="en-US" sz="1333" dirty="0" smtClean="0"/>
              <a:t>Benedict and Randall (2007)</a:t>
            </a:r>
            <a:endParaRPr lang="en-US" sz="1333" dirty="0"/>
          </a:p>
        </p:txBody>
      </p:sp>
      <p:sp>
        <p:nvSpPr>
          <p:cNvPr id="60" name="Rounded Rectangle 59"/>
          <p:cNvSpPr/>
          <p:nvPr/>
        </p:nvSpPr>
        <p:spPr>
          <a:xfrm>
            <a:off x="9692640" y="26895571"/>
            <a:ext cx="17291305" cy="8766029"/>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9912096" y="25750607"/>
            <a:ext cx="18548604" cy="1015663"/>
          </a:xfrm>
          <a:prstGeom prst="rect">
            <a:avLst/>
          </a:prstGeom>
          <a:noFill/>
          <a:ln w="76200" cap="rnd">
            <a:noFill/>
          </a:ln>
          <a:effectLst/>
          <a:scene3d>
            <a:camera prst="orthographicFront"/>
            <a:lightRig rig="threePt" dir="t"/>
          </a:scene3d>
          <a:sp3d>
            <a:bevelT prst="slope"/>
          </a:sp3d>
        </p:spPr>
        <p:txBody>
          <a:bodyPr wrap="square" rtlCol="0">
            <a:spAutoFit/>
          </a:bodyPr>
          <a:lstStyle/>
          <a:p>
            <a:r>
              <a:rPr lang="en-US" sz="6000" b="1" dirty="0" smtClean="0">
                <a:solidFill>
                  <a:schemeClr val="bg1"/>
                </a:solidFill>
              </a:rPr>
              <a:t>6. Cloud Microphysics derived from KAZR and S-</a:t>
            </a:r>
            <a:r>
              <a:rPr lang="en-US" sz="6000" b="1" dirty="0" err="1" smtClean="0">
                <a:solidFill>
                  <a:schemeClr val="bg1"/>
                </a:solidFill>
              </a:rPr>
              <a:t>PolKa</a:t>
            </a:r>
            <a:endParaRPr lang="en-US" sz="6000" b="1" dirty="0">
              <a:solidFill>
                <a:schemeClr val="bg1"/>
              </a:solidFill>
            </a:endParaRPr>
          </a:p>
        </p:txBody>
      </p:sp>
      <p:sp>
        <p:nvSpPr>
          <p:cNvPr id="70" name="Rounded Rectangle 69"/>
          <p:cNvSpPr/>
          <p:nvPr/>
        </p:nvSpPr>
        <p:spPr>
          <a:xfrm>
            <a:off x="27279600" y="26892504"/>
            <a:ext cx="16354425" cy="8769096"/>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ounded Rectangle 75"/>
          <p:cNvSpPr/>
          <p:nvPr/>
        </p:nvSpPr>
        <p:spPr>
          <a:xfrm>
            <a:off x="9692640" y="35947350"/>
            <a:ext cx="13916025" cy="7600950"/>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23780496" y="36019214"/>
            <a:ext cx="18548604" cy="1015663"/>
          </a:xfrm>
          <a:prstGeom prst="rect">
            <a:avLst/>
          </a:prstGeom>
          <a:noFill/>
          <a:ln w="76200" cap="rnd">
            <a:noFill/>
          </a:ln>
          <a:effectLst/>
          <a:scene3d>
            <a:camera prst="orthographicFront"/>
            <a:lightRig rig="threePt" dir="t"/>
          </a:scene3d>
          <a:sp3d>
            <a:bevelT prst="slope"/>
          </a:sp3d>
        </p:spPr>
        <p:txBody>
          <a:bodyPr wrap="square" rtlCol="0">
            <a:spAutoFit/>
          </a:bodyPr>
          <a:lstStyle/>
          <a:p>
            <a:r>
              <a:rPr lang="en-US" sz="6000" b="1" dirty="0" smtClean="0">
                <a:solidFill>
                  <a:schemeClr val="bg1"/>
                </a:solidFill>
              </a:rPr>
              <a:t>7. Conclusions/Future Work</a:t>
            </a:r>
            <a:endParaRPr lang="en-US" sz="6000" b="1" dirty="0">
              <a:solidFill>
                <a:schemeClr val="bg1"/>
              </a:solidFill>
            </a:endParaRPr>
          </a:p>
        </p:txBody>
      </p:sp>
      <p:sp>
        <p:nvSpPr>
          <p:cNvPr id="81" name="Rounded Rectangle 80"/>
          <p:cNvSpPr/>
          <p:nvPr/>
        </p:nvSpPr>
        <p:spPr>
          <a:xfrm>
            <a:off x="23780495" y="37106371"/>
            <a:ext cx="19796379" cy="6041879"/>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a:off x="36661657" y="43491090"/>
            <a:ext cx="7229543" cy="400110"/>
          </a:xfrm>
          <a:prstGeom prst="rect">
            <a:avLst/>
          </a:prstGeom>
          <a:noFill/>
        </p:spPr>
        <p:txBody>
          <a:bodyPr wrap="none" rtlCol="0">
            <a:spAutoFit/>
          </a:bodyPr>
          <a:lstStyle/>
          <a:p>
            <a:r>
              <a:rPr lang="en-US" sz="2000" dirty="0" smtClean="0">
                <a:solidFill>
                  <a:schemeClr val="bg1"/>
                </a:solidFill>
              </a:rPr>
              <a:t>Creation of this poster was supported by DOE grant DE-SC0008452. </a:t>
            </a:r>
            <a:endParaRPr lang="en-US" sz="2000" dirty="0">
              <a:solidFill>
                <a:schemeClr val="bg1"/>
              </a:solidFill>
            </a:endParaRPr>
          </a:p>
        </p:txBody>
      </p:sp>
      <p:sp>
        <p:nvSpPr>
          <p:cNvPr id="13" name="Rectangle 12"/>
          <p:cNvSpPr/>
          <p:nvPr/>
        </p:nvSpPr>
        <p:spPr>
          <a:xfrm>
            <a:off x="11853905" y="29099401"/>
            <a:ext cx="7117063" cy="56579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2013JD020421_F04_color.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3130" y="29258154"/>
            <a:ext cx="6724555" cy="5420022"/>
          </a:xfrm>
          <a:prstGeom prst="rect">
            <a:avLst/>
          </a:prstGeom>
        </p:spPr>
      </p:pic>
      <p:pic>
        <p:nvPicPr>
          <p:cNvPr id="63" name="Picture 62" descr="2013JD020421_F06_color.eps"/>
          <p:cNvPicPr>
            <a:picLocks noChangeAspect="1"/>
          </p:cNvPicPr>
          <p:nvPr/>
        </p:nvPicPr>
        <p:blipFill rotWithShape="1">
          <a:blip r:embed="rId7">
            <a:extLst>
              <a:ext uri="{28A0092B-C50C-407E-A947-70E740481C1C}">
                <a14:useLocalDpi xmlns:a14="http://schemas.microsoft.com/office/drawing/2010/main" val="0"/>
              </a:ext>
            </a:extLst>
          </a:blip>
          <a:srcRect t="31894" b="32566"/>
          <a:stretch/>
        </p:blipFill>
        <p:spPr>
          <a:xfrm>
            <a:off x="28124787" y="27503870"/>
            <a:ext cx="5574171" cy="4321385"/>
          </a:xfrm>
          <a:prstGeom prst="rect">
            <a:avLst/>
          </a:prstGeom>
        </p:spPr>
      </p:pic>
      <p:pic>
        <p:nvPicPr>
          <p:cNvPr id="64" name="Picture 63" descr="2013JD020421_F08_color.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8149" y="6283344"/>
            <a:ext cx="5916911" cy="6470051"/>
          </a:xfrm>
          <a:prstGeom prst="rect">
            <a:avLst/>
          </a:prstGeom>
        </p:spPr>
      </p:pic>
      <p:pic>
        <p:nvPicPr>
          <p:cNvPr id="65" name="Picture 64" descr="TRMM_all.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8310" y="36408423"/>
            <a:ext cx="8365129" cy="6858000"/>
          </a:xfrm>
          <a:prstGeom prst="rect">
            <a:avLst/>
          </a:prstGeom>
        </p:spPr>
      </p:pic>
      <p:pic>
        <p:nvPicPr>
          <p:cNvPr id="66" name="Picture 65" descr="T300planviewTS_1024-1101.t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39702" y="27687335"/>
            <a:ext cx="3934080" cy="6858000"/>
          </a:xfrm>
          <a:prstGeom prst="rect">
            <a:avLst/>
          </a:prstGeom>
        </p:spPr>
      </p:pic>
      <p:pic>
        <p:nvPicPr>
          <p:cNvPr id="19" name="Picture 18" descr="Q_ERA_3Nto3S_68Eto78E.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36548" y="37770533"/>
            <a:ext cx="6642100" cy="5029200"/>
          </a:xfrm>
          <a:prstGeom prst="rect">
            <a:avLst/>
          </a:prstGeom>
        </p:spPr>
      </p:pic>
      <p:pic>
        <p:nvPicPr>
          <p:cNvPr id="20" name="Picture 19" descr="T_ERA_3Nto3S_68Eto78E.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76902" y="37670998"/>
            <a:ext cx="6642100" cy="5029200"/>
          </a:xfrm>
          <a:prstGeom prst="rect">
            <a:avLst/>
          </a:prstGeom>
        </p:spPr>
      </p:pic>
      <p:pic>
        <p:nvPicPr>
          <p:cNvPr id="25" name="Picture 24" descr="U_ERA_3Nto3S_68Eto78E.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624148" y="37580356"/>
            <a:ext cx="6667500" cy="5029200"/>
          </a:xfrm>
          <a:prstGeom prst="rect">
            <a:avLst/>
          </a:prstGeom>
        </p:spPr>
      </p:pic>
      <p:pic>
        <p:nvPicPr>
          <p:cNvPr id="26" name="Picture 25" descr="Tanom300hov_unfiltered.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037313" y="7252178"/>
            <a:ext cx="7162800" cy="5308600"/>
          </a:xfrm>
          <a:prstGeom prst="rect">
            <a:avLst/>
          </a:prstGeom>
        </p:spPr>
      </p:pic>
      <p:pic>
        <p:nvPicPr>
          <p:cNvPr id="27" name="Picture 26" descr="uanom150hov_unfiltered.ep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316713" y="15278957"/>
            <a:ext cx="6604000" cy="5003800"/>
          </a:xfrm>
          <a:prstGeom prst="rect">
            <a:avLst/>
          </a:prstGeom>
        </p:spPr>
      </p:pic>
      <p:pic>
        <p:nvPicPr>
          <p:cNvPr id="29" name="Picture 28" descr="qanom300hov_unfiltered.ep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98838" y="6742032"/>
            <a:ext cx="6705600" cy="5143500"/>
          </a:xfrm>
          <a:prstGeom prst="rect">
            <a:avLst/>
          </a:prstGeom>
        </p:spPr>
      </p:pic>
      <p:pic>
        <p:nvPicPr>
          <p:cNvPr id="30" name="Picture 29" descr="TRMM_etop_0Nto9N_68Eto78E.eps"/>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844865" y="29647585"/>
            <a:ext cx="6540500" cy="5054600"/>
          </a:xfrm>
          <a:prstGeom prst="rect">
            <a:avLst/>
          </a:prstGeom>
        </p:spPr>
      </p:pic>
    </p:spTree>
    <p:extLst>
      <p:ext uri="{BB962C8B-B14F-4D97-AF65-F5344CB8AC3E}">
        <p14:creationId xmlns:p14="http://schemas.microsoft.com/office/powerpoint/2010/main" val="38250472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TotalTime>
  <Words>867</Words>
  <Application>Microsoft Macintosh PowerPoint</Application>
  <PresentationFormat>Custom</PresentationFormat>
  <Paragraphs>59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Powell;Angela Rowe</dc:creator>
  <cp:lastModifiedBy>scott</cp:lastModifiedBy>
  <cp:revision>39</cp:revision>
  <dcterms:created xsi:type="dcterms:W3CDTF">2013-03-14T02:04:31Z</dcterms:created>
  <dcterms:modified xsi:type="dcterms:W3CDTF">2013-12-03T05:18:47Z</dcterms:modified>
</cp:coreProperties>
</file>