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Default Extension="pdf" ContentType="application/pdf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Default Extension="pict" ContentType="image/pi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Default Extension="wdp" ContentType="image/vnd.ms-photo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258" r:id="rId4"/>
    <p:sldId id="259" r:id="rId5"/>
    <p:sldId id="267" r:id="rId6"/>
    <p:sldId id="271" r:id="rId7"/>
    <p:sldId id="262" r:id="rId8"/>
    <p:sldId id="265" r:id="rId9"/>
    <p:sldId id="270" r:id="rId10"/>
    <p:sldId id="308" r:id="rId11"/>
    <p:sldId id="275" r:id="rId12"/>
    <p:sldId id="309" r:id="rId13"/>
    <p:sldId id="272" r:id="rId14"/>
    <p:sldId id="274" r:id="rId15"/>
    <p:sldId id="280" r:id="rId16"/>
    <p:sldId id="278" r:id="rId17"/>
    <p:sldId id="279" r:id="rId18"/>
    <p:sldId id="282" r:id="rId19"/>
    <p:sldId id="283" r:id="rId20"/>
    <p:sldId id="285" r:id="rId21"/>
    <p:sldId id="286" r:id="rId22"/>
    <p:sldId id="289" r:id="rId23"/>
    <p:sldId id="287" r:id="rId24"/>
    <p:sldId id="288" r:id="rId25"/>
    <p:sldId id="322" r:id="rId26"/>
    <p:sldId id="323" r:id="rId27"/>
    <p:sldId id="290" r:id="rId28"/>
    <p:sldId id="291" r:id="rId29"/>
    <p:sldId id="293" r:id="rId30"/>
    <p:sldId id="295" r:id="rId31"/>
    <p:sldId id="324" r:id="rId32"/>
    <p:sldId id="294" r:id="rId33"/>
    <p:sldId id="303" r:id="rId34"/>
    <p:sldId id="312" r:id="rId35"/>
    <p:sldId id="313" r:id="rId36"/>
    <p:sldId id="314" r:id="rId37"/>
    <p:sldId id="297" r:id="rId38"/>
    <p:sldId id="299" r:id="rId39"/>
    <p:sldId id="311" r:id="rId40"/>
    <p:sldId id="316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aximized"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4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7" Type="http://schemas.openxmlformats.org/officeDocument/2006/relationships/slide" Target="slides/slide6.xml"/><Relationship Id="rId36" Type="http://schemas.openxmlformats.org/officeDocument/2006/relationships/slide" Target="slides/slide35.xml"/><Relationship Id="rId4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presProps" Target="presProp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42" Type="http://schemas.openxmlformats.org/officeDocument/2006/relationships/notesMaster" Target="notesMasters/notesMaster1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4" Type="http://schemas.openxmlformats.org/officeDocument/2006/relationships/printerSettings" Target="printerSettings/printerSettings1.bin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4BC90-A49B-AC41-8BA7-70501C8CAB3E}" type="datetimeFigureOut">
              <a:rPr lang="en-US" smtClean="0"/>
              <a:pPr/>
              <a:t>2/21/13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3E1D7-473D-9947-A2E8-85C1E8184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4898F-D712-304F-9E6D-077C4A046DCC}" type="datetimeFigureOut">
              <a:rPr lang="en-US" smtClean="0"/>
              <a:pPr/>
              <a:t>2/21/13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9F910-5E91-464A-809E-05B80638B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ADC382-6DD0-FE4B-B95A-05B6712E4F23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9F910-5E91-464A-809E-05B80638B4D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9F910-5E91-464A-809E-05B80638B4DE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9F910-5E91-464A-809E-05B80638B4DE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 Powell: Death of "Discharge-Recharge"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E4655-6A7C-D34D-BE82-ADF9A6E48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 Powell: Death of "Discharge-Recharge"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E4655-6A7C-D34D-BE82-ADF9A6E48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 Powell: Death of "Discharge-Recharge"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E4655-6A7C-D34D-BE82-ADF9A6E48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 Powell: Death of "Discharge-Recharge"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E4655-6A7C-D34D-BE82-ADF9A6E48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 Powell: Death of "Discharge-Recharge"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E4655-6A7C-D34D-BE82-ADF9A6E48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7,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 Powell: Death of "Discharge-Recharge"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E4655-6A7C-D34D-BE82-ADF9A6E48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7,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 Powell: Death of "Discharge-Recharge"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E4655-6A7C-D34D-BE82-ADF9A6E48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7,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 Powell: Death of "Discharge-Recharge"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E4655-6A7C-D34D-BE82-ADF9A6E48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 Powell: Death of "Discharge-Recharge"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E4655-6A7C-D34D-BE82-ADF9A6E48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7,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 Powell: Death of "Discharge-Recharge"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E4655-6A7C-D34D-BE82-ADF9A6E48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7,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 Powell: Death of "Discharge-Recharge"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E4655-6A7C-D34D-BE82-ADF9A6E48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008000">
                <a:alpha val="77000"/>
              </a:srgbClr>
            </a:gs>
            <a:gs pos="100000">
              <a:srgbClr val="008000">
                <a:alpha val="35000"/>
              </a:srgb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February 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SW Powell: Death of "Discharge-Recharge"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E4655-6A7C-D34D-BE82-ADF9A6E48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3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df"/><Relationship Id="rId3" Type="http://schemas.openxmlformats.org/officeDocument/2006/relationships/image" Target="../media/image30.png"/><Relationship Id="rId5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4" Type="http://schemas.openxmlformats.org/officeDocument/2006/relationships/image" Target="../media/image45.pdf"/><Relationship Id="rId4" Type="http://schemas.openxmlformats.org/officeDocument/2006/relationships/image" Target="../media/image35.pdf"/><Relationship Id="rId7" Type="http://schemas.openxmlformats.org/officeDocument/2006/relationships/image" Target="../media/image38.png"/><Relationship Id="rId11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df"/><Relationship Id="rId8" Type="http://schemas.openxmlformats.org/officeDocument/2006/relationships/image" Target="../media/image39.pdf"/><Relationship Id="rId13" Type="http://schemas.openxmlformats.org/officeDocument/2006/relationships/image" Target="../media/image44.png"/><Relationship Id="rId10" Type="http://schemas.openxmlformats.org/officeDocument/2006/relationships/image" Target="../media/image41.pdf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2" Type="http://schemas.openxmlformats.org/officeDocument/2006/relationships/image" Target="../media/image43.pdf"/><Relationship Id="rId2" Type="http://schemas.openxmlformats.org/officeDocument/2006/relationships/image" Target="../media/image33.tiff"/><Relationship Id="rId9" Type="http://schemas.openxmlformats.org/officeDocument/2006/relationships/image" Target="../media/image40.png"/><Relationship Id="rId3" Type="http://schemas.openxmlformats.org/officeDocument/2006/relationships/image" Target="../media/image34.tiff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Relationship Id="rId3" Type="http://schemas.openxmlformats.org/officeDocument/2006/relationships/image" Target="../media/image47.tiff"/><Relationship Id="rId5" Type="http://schemas.openxmlformats.org/officeDocument/2006/relationships/image" Target="../media/image49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3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3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3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3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tif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Relationship Id="rId5" Type="http://schemas.openxmlformats.org/officeDocument/2006/relationships/oleObject" Target="???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tif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5" Type="http://schemas.openxmlformats.org/officeDocument/2006/relationships/oleObject" Target="???" TargetMode="Externa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image" Target="../media/image64.png"/><Relationship Id="rId4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df"/><Relationship Id="rId3" Type="http://schemas.openxmlformats.org/officeDocument/2006/relationships/image" Target="../media/image62.png"/><Relationship Id="rId5" Type="http://schemas.openxmlformats.org/officeDocument/2006/relationships/image" Target="../media/image63.pd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df"/><Relationship Id="rId3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65.tiff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Relationship Id="rId3" Type="http://schemas.openxmlformats.org/officeDocument/2006/relationships/image" Target="../media/image53.tiff"/><Relationship Id="rId5" Type="http://schemas.openxmlformats.org/officeDocument/2006/relationships/image" Target="../media/image58.tiff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Relationship Id="rId3" Type="http://schemas.openxmlformats.org/officeDocument/2006/relationships/image" Target="../media/image53.tiff"/><Relationship Id="rId5" Type="http://schemas.openxmlformats.org/officeDocument/2006/relationships/image" Target="../media/image58.tiff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Relationship Id="rId3" Type="http://schemas.openxmlformats.org/officeDocument/2006/relationships/image" Target="../media/image53.tiff"/><Relationship Id="rId5" Type="http://schemas.openxmlformats.org/officeDocument/2006/relationships/image" Target="../media/image58.tiff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Relationship Id="rId3" Type="http://schemas.openxmlformats.org/officeDocument/2006/relationships/image" Target="../media/image53.tiff"/><Relationship Id="rId5" Type="http://schemas.openxmlformats.org/officeDocument/2006/relationships/image" Target="../media/image58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3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3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3.jpeg"/><Relationship Id="rId4" Type="http://schemas.openxmlformats.org/officeDocument/2006/relationships/image" Target="../media/image14.jpeg"/><Relationship Id="rId7" Type="http://schemas.openxmlformats.org/officeDocument/2006/relationships/image" Target="../media/image17.png"/><Relationship Id="rId11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6" Type="http://schemas.openxmlformats.org/officeDocument/2006/relationships/image" Target="../media/image25.jpeg"/><Relationship Id="rId8" Type="http://schemas.openxmlformats.org/officeDocument/2006/relationships/image" Target="../media/image18.jpeg"/><Relationship Id="rId13" Type="http://schemas.microsoft.com/office/2007/relationships/hdphoto" Target="../media/hdphoto1.wdp"/><Relationship Id="rId10" Type="http://schemas.openxmlformats.org/officeDocument/2006/relationships/image" Target="../media/image20.jpeg"/><Relationship Id="rId5" Type="http://schemas.openxmlformats.org/officeDocument/2006/relationships/image" Target="../media/image15.png"/><Relationship Id="rId15" Type="http://schemas.openxmlformats.org/officeDocument/2006/relationships/image" Target="../media/image24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9" Type="http://schemas.openxmlformats.org/officeDocument/2006/relationships/image" Target="../media/image19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lum bright="-50000" contrast="-5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465" y="157128"/>
            <a:ext cx="7764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gOpen Cosmetica"/>
              </a:rPr>
              <a:t>Are Equatorial Kelvin Waves Chickens? An Updated Paradigm for MJO Onset</a:t>
            </a:r>
            <a:endParaRPr lang="en-US" sz="3600" dirty="0">
              <a:solidFill>
                <a:schemeClr val="bg1"/>
              </a:solidFill>
              <a:latin typeface="MgOpen Cosmetica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30930" y="5233918"/>
            <a:ext cx="7264400" cy="1598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i="1" dirty="0">
                <a:solidFill>
                  <a:schemeClr val="bg1"/>
                </a:solidFill>
                <a:latin typeface="MgOpen Cosmetica" charset="0"/>
                <a:ea typeface="Puritan  Bold Italic" charset="0"/>
                <a:cs typeface="Puritan  Bold Italic" charset="0"/>
              </a:rPr>
              <a:t>Scott W. </a:t>
            </a:r>
            <a:r>
              <a:rPr lang="en-US" sz="2400" i="1" dirty="0" smtClean="0">
                <a:solidFill>
                  <a:schemeClr val="bg1"/>
                </a:solidFill>
                <a:latin typeface="MgOpen Cosmetica" charset="0"/>
                <a:ea typeface="Puritan  Bold Italic" charset="0"/>
                <a:cs typeface="Puritan  Bold Italic" charset="0"/>
              </a:rPr>
              <a:t>Powell</a:t>
            </a:r>
          </a:p>
          <a:p>
            <a:pPr algn="l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i="1" dirty="0">
                <a:solidFill>
                  <a:schemeClr val="bg1"/>
                </a:solidFill>
                <a:latin typeface="MgOpen Cosmetica" charset="0"/>
                <a:ea typeface="Puritan  Bold Italic" charset="0"/>
                <a:cs typeface="Puritan  Bold Italic" charset="0"/>
              </a:rPr>
              <a:t>University of </a:t>
            </a:r>
            <a:r>
              <a:rPr lang="en-US" sz="2400" i="1" dirty="0" smtClean="0">
                <a:solidFill>
                  <a:schemeClr val="bg1"/>
                </a:solidFill>
                <a:latin typeface="MgOpen Cosmetica" charset="0"/>
                <a:ea typeface="Puritan  Bold Italic" charset="0"/>
                <a:cs typeface="Puritan  Bold Italic" charset="0"/>
              </a:rPr>
              <a:t>Washington</a:t>
            </a:r>
          </a:p>
          <a:p>
            <a:pPr algn="l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i="1" dirty="0" smtClean="0">
                <a:solidFill>
                  <a:schemeClr val="bg1"/>
                </a:solidFill>
                <a:latin typeface="MgOpen Cosmetica" charset="0"/>
                <a:ea typeface="Puritan  Bold Italic" charset="0"/>
                <a:cs typeface="Puritan  Bold Italic" charset="0"/>
              </a:rPr>
              <a:t>February 7, 2013</a:t>
            </a:r>
            <a:endParaRPr lang="en-US" sz="2400" i="1" dirty="0">
              <a:solidFill>
                <a:schemeClr val="bg1"/>
              </a:solidFill>
              <a:latin typeface="MgOpen Cosmetica" charset="0"/>
              <a:ea typeface="Puritan  Bold Italic" charset="0"/>
              <a:cs typeface="Puritan  Bold Ital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0608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Describe structure and organization of convection.</a:t>
            </a:r>
          </a:p>
          <a:p>
            <a:endParaRPr lang="en-US" sz="2400" dirty="0" smtClean="0">
              <a:solidFill>
                <a:schemeClr val="tx1">
                  <a:alpha val="2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Relationship between convective clouds, </a:t>
            </a:r>
            <a:r>
              <a:rPr lang="en-US" sz="2400" dirty="0" err="1" smtClean="0">
                <a:solidFill>
                  <a:schemeClr val="tx1">
                    <a:alpha val="25000"/>
                  </a:schemeClr>
                </a:solidFill>
              </a:rPr>
              <a:t>tropospheric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 humidification, and MJO onset.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Potential impacts of large-scale equatorial modes on convection.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0608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Describe structure and organization of convection.</a:t>
            </a:r>
          </a:p>
          <a:p>
            <a:endParaRPr lang="en-US" sz="2400" dirty="0" smtClean="0">
              <a:solidFill>
                <a:schemeClr val="tx1">
                  <a:alpha val="25000"/>
                </a:schemeClr>
              </a:solidFill>
            </a:endParaRPr>
          </a:p>
          <a:p>
            <a:r>
              <a:rPr lang="en-US" sz="2400" dirty="0" smtClean="0"/>
              <a:t>Relationship between convective clouds, </a:t>
            </a:r>
            <a:r>
              <a:rPr lang="en-US" sz="2400" dirty="0" err="1" smtClean="0"/>
              <a:t>tropospheric</a:t>
            </a:r>
            <a:r>
              <a:rPr lang="en-US" sz="2400" dirty="0" smtClean="0"/>
              <a:t> humidification, and MJO onset.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Potential impacts of large-scale equatorial modes on convection.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0608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Describe structure and organization of convection.</a:t>
            </a:r>
          </a:p>
          <a:p>
            <a:endParaRPr lang="en-US" sz="2400" dirty="0" smtClean="0">
              <a:solidFill>
                <a:schemeClr val="tx1">
                  <a:alpha val="2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Relationship between convective clouds, </a:t>
            </a:r>
            <a:r>
              <a:rPr lang="en-US" sz="2400" dirty="0" err="1" smtClean="0">
                <a:solidFill>
                  <a:schemeClr val="tx1">
                    <a:alpha val="25000"/>
                  </a:schemeClr>
                </a:solidFill>
              </a:rPr>
              <a:t>tropospheric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 humidification, and MJO onset.</a:t>
            </a:r>
          </a:p>
          <a:p>
            <a:endParaRPr lang="en-US" sz="2400" dirty="0" smtClean="0"/>
          </a:p>
          <a:p>
            <a:r>
              <a:rPr lang="en-US" sz="2400" dirty="0" smtClean="0"/>
              <a:t>Potential impacts of large-scale equatorial modes on convection.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gOpen Cosmetica"/>
              </a:rPr>
              <a:t>Radar-derived Products</a:t>
            </a:r>
            <a:endParaRPr lang="en-US" dirty="0">
              <a:latin typeface="MgOpen Cosm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84" y="1600200"/>
            <a:ext cx="3575522" cy="52103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Convective/</a:t>
            </a:r>
            <a:r>
              <a:rPr lang="en-US" sz="2400" dirty="0" err="1" smtClean="0"/>
              <a:t>Stratiform</a:t>
            </a: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20884" y="1600200"/>
            <a:ext cx="3575522" cy="521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Precipitation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maps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1752" y="6010161"/>
            <a:ext cx="7996322" cy="5210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 smtClean="0"/>
              <a:t>20 </a:t>
            </a:r>
            <a:r>
              <a:rPr lang="en-US" sz="2400" dirty="0" err="1" smtClean="0"/>
              <a:t>dBZ</a:t>
            </a:r>
            <a:r>
              <a:rPr lang="en-US" sz="2400" dirty="0" smtClean="0"/>
              <a:t> </a:t>
            </a:r>
            <a:r>
              <a:rPr lang="en-US" sz="2400" dirty="0" err="1" smtClean="0"/>
              <a:t>echotop</a:t>
            </a:r>
            <a:r>
              <a:rPr lang="en-US" sz="2400" dirty="0" smtClean="0"/>
              <a:t> heights derived directly from reflectivity field.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cs20111018_203700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84" y="2232358"/>
            <a:ext cx="4173794" cy="3657600"/>
          </a:xfrm>
          <a:prstGeom prst="rect">
            <a:avLst/>
          </a:prstGeom>
        </p:spPr>
      </p:pic>
      <p:pic>
        <p:nvPicPr>
          <p:cNvPr id="7" name="Picture 6" descr="preciprate20111018_203700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20884" y="2200608"/>
            <a:ext cx="4169664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02_RAIN_v6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46" y="0"/>
            <a:ext cx="752848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75807" y="444500"/>
            <a:ext cx="1554480" cy="52322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MgOpen Cosmetica"/>
              </a:rPr>
              <a:t>Powell and Houze (revised for JAS)</a:t>
            </a:r>
            <a:endParaRPr lang="en-US" sz="1400" dirty="0">
              <a:latin typeface="MgOpen Cosm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primewrf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6050" t="6632" r="4538" b="6632"/>
              <a:stretch>
                <a:fillRect/>
              </a:stretch>
            </p:blipFill>
          </mc:Choice>
          <mc:Fallback>
            <p:blipFill>
              <a:blip r:embed="rId3"/>
              <a:srcRect l="6050" t="6632" r="4538" b="6632"/>
              <a:stretch>
                <a:fillRect/>
              </a:stretch>
            </p:blipFill>
          </mc:Fallback>
        </mc:AlternateContent>
        <p:spPr>
          <a:xfrm>
            <a:off x="259863" y="454839"/>
            <a:ext cx="3840509" cy="5948354"/>
          </a:xfrm>
          <a:prstGeom prst="rect">
            <a:avLst/>
          </a:prstGeom>
        </p:spPr>
      </p:pic>
      <p:pic>
        <p:nvPicPr>
          <p:cNvPr id="6" name="Picture 5" descr="zuluagaandhouze2013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505" y="454839"/>
            <a:ext cx="3404616" cy="2551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01692" y="2460625"/>
            <a:ext cx="39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Θ</a:t>
            </a:r>
            <a:r>
              <a:rPr lang="en-US" dirty="0" smtClean="0"/>
              <a:t>’</a:t>
            </a:r>
            <a:endParaRPr lang="en-US" dirty="0"/>
          </a:p>
        </p:txBody>
      </p:sp>
      <p:pic>
        <p:nvPicPr>
          <p:cNvPr id="8" name="Picture 7" descr="wigkiladisetal0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872" y="3244140"/>
            <a:ext cx="4325227" cy="2809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59882" y="2476500"/>
            <a:ext cx="279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MgOpen Cosmetica"/>
              </a:rPr>
              <a:t>Zuluaga</a:t>
            </a:r>
            <a:r>
              <a:rPr lang="en-US" dirty="0" smtClean="0">
                <a:latin typeface="MgOpen Cosmetica"/>
              </a:rPr>
              <a:t> and Houze (2013)</a:t>
            </a:r>
            <a:endParaRPr lang="en-US" dirty="0">
              <a:latin typeface="MgOpen Cosm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2524" y="6033861"/>
            <a:ext cx="2067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MgOpen Cosmetica"/>
              </a:rPr>
              <a:t>Kiladis</a:t>
            </a:r>
            <a:r>
              <a:rPr lang="en-US" dirty="0" smtClean="0">
                <a:latin typeface="MgOpen Cosmetica"/>
              </a:rPr>
              <a:t> et al. (2005)</a:t>
            </a:r>
            <a:endParaRPr lang="en-US" dirty="0">
              <a:latin typeface="MgOpen Cosmetica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1581150" y="3403600"/>
            <a:ext cx="717550" cy="215900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1733550" y="3556000"/>
            <a:ext cx="717550" cy="215900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1933576" y="3702049"/>
            <a:ext cx="650874" cy="323849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 flipV="1">
            <a:off x="2451101" y="3771901"/>
            <a:ext cx="465137" cy="323850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0700" y="480239"/>
            <a:ext cx="287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MgOpen Cosmetica"/>
              </a:rPr>
              <a:t>Mixed </a:t>
            </a:r>
            <a:r>
              <a:rPr lang="en-US" sz="1400" dirty="0" err="1" smtClean="0">
                <a:latin typeface="MgOpen Cosmetica"/>
              </a:rPr>
              <a:t>Rossby</a:t>
            </a:r>
            <a:r>
              <a:rPr lang="en-US" sz="1400" dirty="0" smtClean="0">
                <a:latin typeface="MgOpen Cosmetica"/>
              </a:rPr>
              <a:t>-gravity waves</a:t>
            </a:r>
          </a:p>
          <a:p>
            <a:r>
              <a:rPr lang="en-US" sz="1400" dirty="0" smtClean="0">
                <a:latin typeface="MgOpen Cosmetica"/>
              </a:rPr>
              <a:t> - Phase speed westward</a:t>
            </a:r>
          </a:p>
          <a:p>
            <a:r>
              <a:rPr lang="en-US" sz="1400" dirty="0" smtClean="0">
                <a:latin typeface="MgOpen Cosmetica"/>
              </a:rPr>
              <a:t> - Group velocity eastward</a:t>
            </a:r>
            <a:endParaRPr lang="en-US" sz="1400" dirty="0">
              <a:latin typeface="MgOpen Cosm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1500" y="5710083"/>
            <a:ext cx="40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v</a:t>
            </a:r>
            <a:r>
              <a:rPr lang="en-US" dirty="0" smtClean="0"/>
              <a:t>’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95263"/>
            <a:ext cx="8229600" cy="836612"/>
          </a:xfrm>
        </p:spPr>
        <p:txBody>
          <a:bodyPr/>
          <a:lstStyle/>
          <a:p>
            <a:r>
              <a:rPr lang="en-US" dirty="0" smtClean="0">
                <a:latin typeface="MgOpen Cosmetica"/>
              </a:rPr>
              <a:t>Variability in precipitating clouds</a:t>
            </a:r>
            <a:endParaRPr lang="en-US" dirty="0">
              <a:latin typeface="MgOpen Cosmetica"/>
            </a:endParaRPr>
          </a:p>
        </p:txBody>
      </p:sp>
      <p:pic>
        <p:nvPicPr>
          <p:cNvPr id="10" name="Picture 9" descr="f04_CONV_STRAT_v2_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2" y="2553459"/>
            <a:ext cx="4344863" cy="3463165"/>
          </a:xfrm>
          <a:prstGeom prst="rect">
            <a:avLst/>
          </a:prstGeom>
        </p:spPr>
      </p:pic>
      <p:pic>
        <p:nvPicPr>
          <p:cNvPr id="11" name="Picture 10" descr="f04_CONV_STRAT_v2_B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725" y="2554625"/>
            <a:ext cx="4343400" cy="34619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8177" y="1635125"/>
            <a:ext cx="3198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MgOpen Cosmetica"/>
              </a:rPr>
              <a:t> By MJO Phase (Wheeler &amp;</a:t>
            </a:r>
          </a:p>
          <a:p>
            <a:r>
              <a:rPr lang="en-US" sz="2000" dirty="0" smtClean="0">
                <a:latin typeface="MgOpen Cosmetica"/>
              </a:rPr>
              <a:t>Hendon, 2004)</a:t>
            </a:r>
            <a:endParaRPr lang="en-US" sz="2000" dirty="0">
              <a:latin typeface="MgOpen Cosm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57725" y="1624082"/>
            <a:ext cx="36984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MgOpen Cosmetica"/>
              </a:rPr>
              <a:t> Relative to filtered precipitation </a:t>
            </a:r>
          </a:p>
          <a:p>
            <a:r>
              <a:rPr lang="en-US" sz="2000" dirty="0" smtClean="0">
                <a:latin typeface="MgOpen Cosmetica"/>
              </a:rPr>
              <a:t>maximum</a:t>
            </a:r>
            <a:endParaRPr lang="en-US" sz="2000" dirty="0">
              <a:latin typeface="MgOpen Cosmetica"/>
            </a:endParaRPr>
          </a:p>
        </p:txBody>
      </p:sp>
      <p:pic>
        <p:nvPicPr>
          <p:cNvPr id="7" name="Picture 6" descr="step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78177" y="2554625"/>
            <a:ext cx="4373668" cy="3465576"/>
          </a:xfrm>
          <a:prstGeom prst="rect">
            <a:avLst/>
          </a:prstGeom>
        </p:spPr>
      </p:pic>
      <p:pic>
        <p:nvPicPr>
          <p:cNvPr id="8" name="Picture 7" descr="step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73736" y="2551176"/>
            <a:ext cx="4373669" cy="3465576"/>
          </a:xfrm>
          <a:prstGeom prst="rect">
            <a:avLst/>
          </a:prstGeom>
        </p:spPr>
      </p:pic>
      <p:pic>
        <p:nvPicPr>
          <p:cNvPr id="16" name="Picture 15" descr="step3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173736" y="2551176"/>
            <a:ext cx="4373668" cy="3465576"/>
          </a:xfrm>
          <a:prstGeom prst="rect">
            <a:avLst/>
          </a:prstGeom>
        </p:spPr>
      </p:pic>
      <p:pic>
        <p:nvPicPr>
          <p:cNvPr id="19" name="Picture 18" descr="step4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173736" y="2551176"/>
            <a:ext cx="4373660" cy="3465576"/>
          </a:xfrm>
          <a:prstGeom prst="rect">
            <a:avLst/>
          </a:prstGeom>
        </p:spPr>
      </p:pic>
      <p:pic>
        <p:nvPicPr>
          <p:cNvPr id="20" name="Picture 19" descr="step5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173736" y="2551176"/>
            <a:ext cx="4373669" cy="3465576"/>
          </a:xfrm>
          <a:prstGeom prst="rect">
            <a:avLst/>
          </a:prstGeom>
        </p:spPr>
      </p:pic>
      <p:pic>
        <p:nvPicPr>
          <p:cNvPr id="21" name="Picture 20" descr="step6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173736" y="2551176"/>
            <a:ext cx="4373668" cy="3465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04_CONV_STRAT_v2_B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00" y="219715"/>
            <a:ext cx="4015200" cy="3200400"/>
          </a:xfrm>
          <a:prstGeom prst="rect">
            <a:avLst/>
          </a:prstGeom>
        </p:spPr>
      </p:pic>
      <p:pic>
        <p:nvPicPr>
          <p:cNvPr id="12" name="Picture 11" descr="f04_CONV_STRAT_v2_C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759" y="219715"/>
            <a:ext cx="4013616" cy="3200400"/>
          </a:xfrm>
          <a:prstGeom prst="rect">
            <a:avLst/>
          </a:prstGeom>
        </p:spPr>
      </p:pic>
      <p:pic>
        <p:nvPicPr>
          <p:cNvPr id="13" name="Picture 12" descr="f04_CONV_STRAT_v2_D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59" y="3404240"/>
            <a:ext cx="4013616" cy="3200400"/>
          </a:xfrm>
          <a:prstGeom prst="rect">
            <a:avLst/>
          </a:prstGeom>
        </p:spPr>
      </p:pic>
      <p:pic>
        <p:nvPicPr>
          <p:cNvPr id="14" name="Picture 13" descr="f04_CONV_STRAT_v2_E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759" y="3404240"/>
            <a:ext cx="4013616" cy="3200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12875" y="289049"/>
            <a:ext cx="124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gOpen Cosmetica"/>
              </a:rPr>
              <a:t>Composite</a:t>
            </a:r>
            <a:endParaRPr lang="en-US" dirty="0">
              <a:latin typeface="MgOpen Cosm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81136" y="282699"/>
            <a:ext cx="1595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gOpen Cosmetica"/>
              </a:rPr>
              <a:t>CE1 (October)</a:t>
            </a:r>
            <a:endParaRPr lang="en-US" dirty="0">
              <a:latin typeface="MgOpen Cosm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88308" y="3474090"/>
            <a:ext cx="181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gOpen Cosmetica"/>
              </a:rPr>
              <a:t>CE2 (November)</a:t>
            </a:r>
            <a:endParaRPr lang="en-US" dirty="0">
              <a:latin typeface="MgOpen Cosm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65261" y="3500006"/>
            <a:ext cx="180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gOpen Cosmetica"/>
              </a:rPr>
              <a:t>CE3 (December)</a:t>
            </a:r>
            <a:endParaRPr lang="en-US" dirty="0">
              <a:latin typeface="MgOpen Cosm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MgOpen Cosmetica"/>
              </a:rPr>
              <a:t>Convective Cloud Echo Tops</a:t>
            </a:r>
            <a:endParaRPr lang="en-US" dirty="0">
              <a:latin typeface="MgOpen Cosmetica"/>
            </a:endParaRPr>
          </a:p>
        </p:txBody>
      </p:sp>
      <p:pic>
        <p:nvPicPr>
          <p:cNvPr id="10" name="Picture 9" descr="f05_ECHOTOP_SERIES_v3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74" y="1766888"/>
            <a:ext cx="7927975" cy="3618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gOpen Cosmetica"/>
              </a:rPr>
              <a:t>Convective Cloud Echo Tops</a:t>
            </a:r>
            <a:endParaRPr lang="en-US" dirty="0">
              <a:latin typeface="MgOpen Cosmetica"/>
            </a:endParaRPr>
          </a:p>
        </p:txBody>
      </p:sp>
      <p:pic>
        <p:nvPicPr>
          <p:cNvPr id="11" name="Picture 10" descr="f06_ECHOTOP_PDF_v3_B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722" y="1976438"/>
            <a:ext cx="4343400" cy="36008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0494" y="1976438"/>
            <a:ext cx="4343400" cy="36008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f06_ECHOTOP_PDF_v3_A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47" y="2039938"/>
            <a:ext cx="4343400" cy="3483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ddenjulian1972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07" y="144474"/>
            <a:ext cx="2819400" cy="6464300"/>
          </a:xfrm>
          <a:prstGeom prst="rect">
            <a:avLst/>
          </a:prstGeom>
        </p:spPr>
      </p:pic>
      <p:pic>
        <p:nvPicPr>
          <p:cNvPr id="5" name="Picture 4" descr="wheelerandhendon200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3" y="563044"/>
            <a:ext cx="5066978" cy="56828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156" y="6555048"/>
            <a:ext cx="2621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Madden and Julian (1972)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27353" y="6370382"/>
            <a:ext cx="2851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Wheeler and Hendon (2004)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MgOpen Cosmetica"/>
              </a:rPr>
              <a:t>Day to day variability in cloud depth</a:t>
            </a:r>
            <a:endParaRPr lang="en-US" dirty="0">
              <a:latin typeface="MgOpen Cosmetica"/>
            </a:endParaRPr>
          </a:p>
        </p:txBody>
      </p:sp>
      <p:pic>
        <p:nvPicPr>
          <p:cNvPr id="10" name="Picture 9" descr="f06_ECHOTOP_PDF_v3_C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069" y="1928813"/>
            <a:ext cx="4343400" cy="3483875"/>
          </a:xfrm>
          <a:prstGeom prst="rect">
            <a:avLst/>
          </a:prstGeom>
        </p:spPr>
      </p:pic>
      <p:pic>
        <p:nvPicPr>
          <p:cNvPr id="5" name="Picture 4" descr="f02_blowup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68" y="1621697"/>
            <a:ext cx="2470653" cy="4047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06_ECHOTOP_PDF_v3_C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3667237"/>
          </a:xfrm>
          <a:prstGeom prst="rect">
            <a:avLst/>
          </a:prstGeom>
        </p:spPr>
      </p:pic>
      <p:pic>
        <p:nvPicPr>
          <p:cNvPr id="8" name="Picture 7" descr="f09_HUMIDITY_PHASE_v5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57937"/>
            <a:ext cx="4572000" cy="34000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02003" y="1428750"/>
            <a:ext cx="2716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MgOpen Cosmetica"/>
              </a:rPr>
              <a:t>Convective cloud 20 </a:t>
            </a:r>
            <a:r>
              <a:rPr lang="en-US" sz="2400" dirty="0" err="1" smtClean="0">
                <a:latin typeface="MgOpen Cosmetica"/>
              </a:rPr>
              <a:t>dBZ</a:t>
            </a:r>
            <a:r>
              <a:rPr lang="en-US" sz="2400" dirty="0" smtClean="0">
                <a:latin typeface="MgOpen Cosmetica"/>
              </a:rPr>
              <a:t> PDF</a:t>
            </a:r>
            <a:endParaRPr lang="en-US" sz="2400" dirty="0">
              <a:latin typeface="MgOpen Cosm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2077" y="4746625"/>
            <a:ext cx="2113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MgOpen Cosmetica"/>
              </a:rPr>
              <a:t>Corresponding </a:t>
            </a:r>
          </a:p>
          <a:p>
            <a:r>
              <a:rPr lang="en-US" sz="2400" dirty="0" smtClean="0">
                <a:latin typeface="MgOpen Cosmetica"/>
              </a:rPr>
              <a:t>RH profiles</a:t>
            </a:r>
            <a:endParaRPr lang="en-US" sz="2400" dirty="0">
              <a:latin typeface="MgOpen Cosmetica"/>
            </a:endParaRPr>
          </a:p>
        </p:txBody>
      </p:sp>
      <p:cxnSp>
        <p:nvCxnSpPr>
          <p:cNvPr id="13" name="Straight Arrow Connector 12"/>
          <p:cNvCxnSpPr>
            <a:stCxn id="10" idx="1"/>
            <a:endCxn id="6" idx="3"/>
          </p:cNvCxnSpPr>
          <p:nvPr/>
        </p:nvCxnSpPr>
        <p:spPr>
          <a:xfrm rot="10800000">
            <a:off x="4572001" y="1833619"/>
            <a:ext cx="1030003" cy="106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3"/>
            <a:endCxn id="8" idx="1"/>
          </p:cNvCxnSpPr>
          <p:nvPr/>
        </p:nvCxnSpPr>
        <p:spPr>
          <a:xfrm flipV="1">
            <a:off x="3235325" y="5157969"/>
            <a:ext cx="1336675" cy="41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381914" y="2905125"/>
            <a:ext cx="1756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3-day smoothing</a:t>
            </a:r>
            <a:endParaRPr lang="en-US" dirty="0"/>
          </a:p>
        </p:txBody>
      </p:sp>
      <p:pic>
        <p:nvPicPr>
          <p:cNvPr id="4" name="Picture 3" descr="f08_NEW_v05_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5" y="0"/>
            <a:ext cx="6814328" cy="3490034"/>
          </a:xfrm>
          <a:prstGeom prst="rect">
            <a:avLst/>
          </a:prstGeom>
        </p:spPr>
      </p:pic>
      <p:pic>
        <p:nvPicPr>
          <p:cNvPr id="7" name="Picture 6" descr="f08_NEW_v06_B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75" y="3457772"/>
            <a:ext cx="6814328" cy="3400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09_OLD_fortalk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300" y="370530"/>
            <a:ext cx="4343400" cy="3339911"/>
          </a:xfrm>
          <a:prstGeom prst="rect">
            <a:avLst/>
          </a:prstGeom>
          <a:effectLst/>
        </p:spPr>
      </p:pic>
      <p:graphicFrame>
        <p:nvGraphicFramePr>
          <p:cNvPr id="73730" name="Object 2"/>
          <p:cNvGraphicFramePr>
            <a:graphicFrameLocks noChangeAspect="1"/>
          </p:cNvGraphicFramePr>
          <p:nvPr/>
        </p:nvGraphicFramePr>
        <p:xfrm>
          <a:off x="2590800" y="3937000"/>
          <a:ext cx="5956300" cy="2192337"/>
        </p:xfrm>
        <a:graphic>
          <a:graphicData uri="http://schemas.openxmlformats.org/presentationml/2006/ole">
            <p:oleObj spid="_x0000_s73730" name="Document" r:id="rId5" imgW="5956300" imgH="2374900" progId="Word.Document.12">
              <p:link updateAutomatic="1"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917825" y="603250"/>
            <a:ext cx="1277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gOpen Cosmetica"/>
              </a:rPr>
              <a:t>Filtered </a:t>
            </a:r>
            <a:r>
              <a:rPr lang="en-US" i="1" dirty="0" err="1" smtClean="0">
                <a:latin typeface="MgOpen Cosmetica"/>
              </a:rPr>
              <a:t>q</a:t>
            </a:r>
            <a:r>
              <a:rPr lang="en-US" dirty="0" smtClean="0">
                <a:latin typeface="MgOpen Cosmetica"/>
              </a:rPr>
              <a:t>*’</a:t>
            </a:r>
            <a:endParaRPr lang="en-US" dirty="0">
              <a:latin typeface="MgOpen Cosm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825" y="4397375"/>
            <a:ext cx="2228850" cy="1206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gOpen Cosmetica"/>
              </a:rPr>
              <a:t>Positive lags (in parenthesis) indicate</a:t>
            </a:r>
          </a:p>
          <a:p>
            <a:r>
              <a:rPr lang="en-US" dirty="0" smtClean="0">
                <a:latin typeface="MgOpen Cosmetica"/>
              </a:rPr>
              <a:t>variable in column leads.</a:t>
            </a:r>
            <a:endParaRPr lang="en-US" dirty="0">
              <a:latin typeface="MgOpen Cosm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09_OLD_fortalk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675" y="370530"/>
            <a:ext cx="4343400" cy="3339911"/>
          </a:xfrm>
          <a:prstGeom prst="rect">
            <a:avLst/>
          </a:prstGeom>
          <a:effectLst/>
        </p:spPr>
      </p:pic>
      <p:graphicFrame>
        <p:nvGraphicFramePr>
          <p:cNvPr id="73730" name="Object 2"/>
          <p:cNvGraphicFramePr>
            <a:graphicFrameLocks noChangeAspect="1"/>
          </p:cNvGraphicFramePr>
          <p:nvPr/>
        </p:nvGraphicFramePr>
        <p:xfrm>
          <a:off x="2590800" y="3937000"/>
          <a:ext cx="5956300" cy="2192337"/>
        </p:xfrm>
        <a:graphic>
          <a:graphicData uri="http://schemas.openxmlformats.org/presentationml/2006/ole">
            <p:oleObj spid="_x0000_s129026" name="Document" r:id="rId5" imgW="5956300" imgH="2374900" progId="Word.Document.12">
              <p:link updateAutomatic="1"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108325" y="603250"/>
            <a:ext cx="1277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gOpen Cosmetica"/>
              </a:rPr>
              <a:t>Filtered </a:t>
            </a:r>
            <a:r>
              <a:rPr lang="en-US" i="1" dirty="0" err="1" smtClean="0">
                <a:latin typeface="MgOpen Cosmetica"/>
              </a:rPr>
              <a:t>q</a:t>
            </a:r>
            <a:r>
              <a:rPr lang="en-US" dirty="0" smtClean="0">
                <a:latin typeface="MgOpen Cosmetica"/>
              </a:rPr>
              <a:t>*’</a:t>
            </a:r>
            <a:endParaRPr lang="en-US" dirty="0">
              <a:latin typeface="MgOpen Cosm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825" y="4397375"/>
            <a:ext cx="2228850" cy="1206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gOpen Cosmetica"/>
              </a:rPr>
              <a:t>Positive lags (in parenthesis) indicate</a:t>
            </a:r>
          </a:p>
          <a:p>
            <a:r>
              <a:rPr lang="en-US" dirty="0" smtClean="0">
                <a:latin typeface="MgOpen Cosmetica"/>
              </a:rPr>
              <a:t>variable in column leads.</a:t>
            </a:r>
            <a:endParaRPr lang="en-US" dirty="0">
              <a:latin typeface="MgOpen Cosm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RAb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1999" y="3363228"/>
            <a:ext cx="4572000" cy="34617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9994" y="6089209"/>
            <a:ext cx="930021" cy="369332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gOpen Cosmetica"/>
              </a:rPr>
              <a:t>ERA</a:t>
            </a:r>
            <a:r>
              <a:rPr lang="en-US" i="1" dirty="0" smtClean="0">
                <a:latin typeface="MgOpen Cosmetica"/>
              </a:rPr>
              <a:t> </a:t>
            </a:r>
            <a:r>
              <a:rPr lang="en-US" i="1" dirty="0" err="1" smtClean="0">
                <a:latin typeface="MgOpen Cosmetica"/>
              </a:rPr>
              <a:t>q</a:t>
            </a:r>
            <a:r>
              <a:rPr lang="en-US" i="1" dirty="0" smtClean="0">
                <a:latin typeface="MgOpen Cosmetica"/>
              </a:rPr>
              <a:t>*</a:t>
            </a:r>
            <a:r>
              <a:rPr lang="en-US" dirty="0" smtClean="0">
                <a:latin typeface="MgOpen Cosmetica"/>
              </a:rPr>
              <a:t>’</a:t>
            </a:r>
            <a:endParaRPr lang="en-US" i="1" dirty="0">
              <a:latin typeface="MgOpen Cosmetica"/>
            </a:endParaRPr>
          </a:p>
        </p:txBody>
      </p:sp>
      <p:pic>
        <p:nvPicPr>
          <p:cNvPr id="10" name="Picture 9" descr="f07_fortalk.tif"/>
          <p:cNvPicPr>
            <a:picLocks noChangeAspect="1"/>
          </p:cNvPicPr>
          <p:nvPr/>
        </p:nvPicPr>
        <p:blipFill>
          <a:blip r:embed="rId4"/>
          <a:srcRect l="50764" t="47858"/>
          <a:stretch>
            <a:fillRect/>
          </a:stretch>
        </p:blipFill>
        <p:spPr>
          <a:xfrm>
            <a:off x="96899" y="3346733"/>
            <a:ext cx="4424803" cy="3462608"/>
          </a:xfrm>
          <a:prstGeom prst="rect">
            <a:avLst/>
          </a:prstGeom>
        </p:spPr>
      </p:pic>
      <p:pic>
        <p:nvPicPr>
          <p:cNvPr id="11" name="Picture 10" descr="f07_fortalk.tif"/>
          <p:cNvPicPr>
            <a:picLocks noChangeAspect="1"/>
          </p:cNvPicPr>
          <p:nvPr/>
        </p:nvPicPr>
        <p:blipFill>
          <a:blip r:embed="rId4"/>
          <a:srcRect r="49127" b="50960"/>
          <a:stretch>
            <a:fillRect/>
          </a:stretch>
        </p:blipFill>
        <p:spPr>
          <a:xfrm>
            <a:off x="98964" y="68738"/>
            <a:ext cx="4572032" cy="32566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8539" y="3145572"/>
            <a:ext cx="56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Gan</a:t>
            </a:r>
            <a:endParaRPr lang="en-US" dirty="0"/>
          </a:p>
        </p:txBody>
      </p:sp>
      <p:pic>
        <p:nvPicPr>
          <p:cNvPr id="14" name="Picture 13" descr="ERAa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588493" y="85233"/>
            <a:ext cx="4572000" cy="3277995"/>
          </a:xfrm>
          <a:prstGeom prst="rect">
            <a:avLst/>
          </a:prstGeom>
          <a:effectLst/>
        </p:spPr>
      </p:pic>
      <p:sp>
        <p:nvSpPr>
          <p:cNvPr id="15" name="TextBox 14"/>
          <p:cNvSpPr txBox="1"/>
          <p:nvPr/>
        </p:nvSpPr>
        <p:spPr>
          <a:xfrm>
            <a:off x="5039707" y="2677270"/>
            <a:ext cx="817838" cy="369332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gOpen Cosmetica"/>
              </a:rPr>
              <a:t>ERA </a:t>
            </a:r>
            <a:r>
              <a:rPr lang="en-US" i="1" dirty="0" err="1" smtClean="0">
                <a:latin typeface="MgOpen Cosmetica"/>
              </a:rPr>
              <a:t>u</a:t>
            </a:r>
            <a:r>
              <a:rPr lang="en-US" dirty="0" smtClean="0">
                <a:latin typeface="MgOpen Cosmetica"/>
              </a:rPr>
              <a:t>’</a:t>
            </a:r>
            <a:endParaRPr lang="en-US" i="1" dirty="0">
              <a:latin typeface="MgOpen Cosm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73375" y="3429000"/>
            <a:ext cx="950868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MgOpen Cosmetica"/>
              </a:rPr>
              <a:t>10.7 </a:t>
            </a:r>
            <a:r>
              <a:rPr lang="en-US" sz="1400" dirty="0" err="1" smtClean="0">
                <a:latin typeface="MgOpen Cosmetica"/>
              </a:rPr>
              <a:t>m</a:t>
            </a:r>
            <a:r>
              <a:rPr lang="en-US" sz="1400" dirty="0" smtClean="0">
                <a:latin typeface="MgOpen Cosmetica"/>
              </a:rPr>
              <a:t> s</a:t>
            </a:r>
            <a:r>
              <a:rPr lang="en-US" sz="1400" baseline="30000" dirty="0" smtClean="0">
                <a:latin typeface="MgOpen Cosmetica"/>
              </a:rPr>
              <a:t>-1</a:t>
            </a:r>
            <a:endParaRPr lang="en-US" sz="1400" baseline="30000" dirty="0">
              <a:latin typeface="MgOpen Cosm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3907" y="2460625"/>
            <a:ext cx="950868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MgOpen Cosmetica"/>
              </a:rPr>
              <a:t>23.4 </a:t>
            </a:r>
            <a:r>
              <a:rPr lang="en-US" sz="1400" dirty="0" err="1" smtClean="0">
                <a:latin typeface="MgOpen Cosmetica"/>
              </a:rPr>
              <a:t>m</a:t>
            </a:r>
            <a:r>
              <a:rPr lang="en-US" sz="1400" dirty="0" smtClean="0">
                <a:latin typeface="MgOpen Cosmetica"/>
              </a:rPr>
              <a:t> s</a:t>
            </a:r>
            <a:r>
              <a:rPr lang="en-US" sz="1400" baseline="30000" dirty="0" smtClean="0">
                <a:latin typeface="MgOpen Cosmetica"/>
              </a:rPr>
              <a:t>-1</a:t>
            </a:r>
            <a:endParaRPr lang="en-US" sz="1400" baseline="30000" dirty="0">
              <a:latin typeface="MgOpen Cosm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2676" y="1031963"/>
            <a:ext cx="48808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MgOpen Cosmetica"/>
              </a:rPr>
              <a:t>CE1</a:t>
            </a:r>
            <a:endParaRPr lang="en-US" sz="1400" dirty="0">
              <a:latin typeface="MgOpen Cosm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2676" y="2306736"/>
            <a:ext cx="48808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MgOpen Cosmetica"/>
              </a:rPr>
              <a:t>CE2</a:t>
            </a:r>
            <a:endParaRPr lang="en-US" sz="1400" dirty="0">
              <a:latin typeface="MgOpen Cosm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12676" y="3582888"/>
            <a:ext cx="48808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MgOpen Cosmetica"/>
              </a:rPr>
              <a:t>CE3</a:t>
            </a:r>
            <a:endParaRPr lang="en-US" sz="1400" dirty="0">
              <a:latin typeface="MgOpen Cosm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11_v2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399" y="0"/>
            <a:ext cx="629415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80842" y="63500"/>
            <a:ext cx="3761103" cy="64633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Figure: Matt Wheeler</a:t>
            </a:r>
          </a:p>
          <a:p>
            <a:r>
              <a:rPr lang="en-US" dirty="0" smtClean="0"/>
              <a:t>Based on Wheeler and Hendon (2004)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uze2000-salby1996-gill198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119222"/>
            <a:ext cx="8255000" cy="4305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500" y="5643528"/>
            <a:ext cx="429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Houze et al. (2000); </a:t>
            </a:r>
            <a:r>
              <a:rPr lang="en-US" dirty="0" err="1" smtClean="0"/>
              <a:t>Salby</a:t>
            </a:r>
            <a:r>
              <a:rPr lang="en-US" dirty="0" smtClean="0"/>
              <a:t> (1996); Gill (1980)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9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6350"/>
            <a:ext cx="9144000" cy="68643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92126" y="6425948"/>
            <a:ext cx="3251874" cy="369332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Figure: A. </a:t>
            </a:r>
            <a:r>
              <a:rPr lang="en-US" dirty="0" err="1" smtClean="0"/>
              <a:t>Adames</a:t>
            </a:r>
            <a:r>
              <a:rPr lang="en-US" dirty="0" smtClean="0"/>
              <a:t>, paper in prep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iladisetal2009wavehierarch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198" y="2061195"/>
            <a:ext cx="3429052" cy="427241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MgOpen Cosmetica"/>
              </a:rPr>
              <a:t>Wave dynamics control cloud depth</a:t>
            </a:r>
            <a:endParaRPr lang="en-US" dirty="0">
              <a:latin typeface="MgOpen Cosm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LRspectra.gif"/>
          <p:cNvPicPr>
            <a:picLocks noChangeAspect="1"/>
          </p:cNvPicPr>
          <p:nvPr/>
        </p:nvPicPr>
        <p:blipFill>
          <a:blip r:embed="rId2"/>
          <a:srcRect b="49514"/>
          <a:stretch>
            <a:fillRect/>
          </a:stretch>
        </p:blipFill>
        <p:spPr>
          <a:xfrm>
            <a:off x="349444" y="2385457"/>
            <a:ext cx="3317876" cy="34623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66370" y="2567318"/>
            <a:ext cx="2067575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MgOpen Cosmetica"/>
              </a:rPr>
              <a:t>Kiladis</a:t>
            </a:r>
            <a:r>
              <a:rPr lang="en-US" dirty="0" smtClean="0">
                <a:latin typeface="MgOpen Cosmetica"/>
              </a:rPr>
              <a:t> et al. (2009)</a:t>
            </a:r>
          </a:p>
        </p:txBody>
      </p:sp>
      <p:pic>
        <p:nvPicPr>
          <p:cNvPr id="11" name="Picture 10" descr="f10_U150_v5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312" y="1217943"/>
            <a:ext cx="3596647" cy="2667005"/>
          </a:xfrm>
          <a:prstGeom prst="rect">
            <a:avLst/>
          </a:prstGeom>
        </p:spPr>
      </p:pic>
      <p:pic>
        <p:nvPicPr>
          <p:cNvPr id="12" name="Picture 11" descr="f11_v2.tif"/>
          <p:cNvPicPr>
            <a:picLocks noChangeAspect="1"/>
          </p:cNvPicPr>
          <p:nvPr/>
        </p:nvPicPr>
        <p:blipFill>
          <a:blip r:embed="rId4"/>
          <a:srcRect t="12281" b="36842"/>
          <a:stretch>
            <a:fillRect/>
          </a:stretch>
        </p:blipFill>
        <p:spPr>
          <a:xfrm>
            <a:off x="4027732" y="4116635"/>
            <a:ext cx="4785370" cy="26517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48312" y="3515616"/>
            <a:ext cx="373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MgOpen Cosmetica"/>
              </a:rPr>
              <a:t>u</a:t>
            </a:r>
            <a:r>
              <a:rPr lang="en-US" dirty="0" smtClean="0">
                <a:latin typeface="MgOpen Cosmetica"/>
              </a:rPr>
              <a:t>’</a:t>
            </a:r>
            <a:endParaRPr lang="en-US" dirty="0">
              <a:latin typeface="MgOpen Cosm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71176" y="617840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gOpen Cosmetica"/>
              </a:rPr>
              <a:t>OLR</a:t>
            </a:r>
            <a:endParaRPr lang="en-US" dirty="0">
              <a:latin typeface="MgOpen Cosm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232" y="297418"/>
            <a:ext cx="77679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MgOpen Cosmetica"/>
              </a:rPr>
              <a:t>The misguided notion of “quasi-periodicity”</a:t>
            </a:r>
            <a:endParaRPr lang="en-US" sz="3200" dirty="0">
              <a:latin typeface="MgOpen Cosm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gOpen Cosmetica"/>
              </a:rPr>
              <a:t>Conclusions</a:t>
            </a:r>
            <a:endParaRPr lang="en-US" dirty="0">
              <a:latin typeface="MgOpen Cosm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9023" y="1784032"/>
            <a:ext cx="6687777" cy="822974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Stratiform</a:t>
            </a:r>
            <a:r>
              <a:rPr lang="en-US" sz="2400" dirty="0" smtClean="0"/>
              <a:t> cloud dominates variability in cloud cover</a:t>
            </a:r>
          </a:p>
          <a:p>
            <a:r>
              <a:rPr lang="en-US" sz="2400" dirty="0" smtClean="0"/>
              <a:t> through stages of a convective event.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905832"/>
            <a:ext cx="6687777" cy="822974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 Convective cloud depth is not controlled solely by</a:t>
            </a:r>
          </a:p>
          <a:p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environmental humidity.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9696" y="4066037"/>
            <a:ext cx="6687777" cy="82297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 Rapid increase in humidity observed above 850 </a:t>
            </a:r>
            <a:r>
              <a:rPr lang="en-US" sz="2400" dirty="0" err="1" smtClean="0">
                <a:solidFill>
                  <a:schemeClr val="tx1">
                    <a:alpha val="25000"/>
                  </a:schemeClr>
                </a:solidFill>
              </a:rPr>
              <a:t>hPa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, </a:t>
            </a:r>
          </a:p>
          <a:p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which closely corresponds with sharp increase in </a:t>
            </a:r>
          </a:p>
          <a:p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convective cloud top height.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514813"/>
            <a:ext cx="6687777" cy="82297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 Convection does not initiate until upper-</a:t>
            </a:r>
            <a:r>
              <a:rPr lang="en-US" sz="2400" dirty="0" err="1" smtClean="0">
                <a:solidFill>
                  <a:schemeClr val="tx1">
                    <a:alpha val="25000"/>
                  </a:schemeClr>
                </a:solidFill>
              </a:rPr>
              <a:t>tropospheric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 </a:t>
            </a:r>
          </a:p>
          <a:p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Kelvin anomaly reaches the central Indian Ocean.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  <p:pic>
        <p:nvPicPr>
          <p:cNvPr id="12" name="Picture 11" descr="f04_CONV_STRAT_v2_C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1607163"/>
            <a:ext cx="1433434" cy="1143000"/>
          </a:xfrm>
          <a:prstGeom prst="rect">
            <a:avLst/>
          </a:prstGeom>
        </p:spPr>
      </p:pic>
      <p:pic>
        <p:nvPicPr>
          <p:cNvPr id="16" name="Picture 15" descr="f06_ECHOTOP_PDF_v3_C.tif"/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7414089" y="2643188"/>
            <a:ext cx="1424996" cy="1143000"/>
          </a:xfrm>
          <a:prstGeom prst="rect">
            <a:avLst/>
          </a:prstGeom>
        </p:spPr>
      </p:pic>
      <p:pic>
        <p:nvPicPr>
          <p:cNvPr id="18" name="Picture 17" descr="f10_U150_v5.tif"/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7440271" y="5476875"/>
            <a:ext cx="1541689" cy="1143000"/>
          </a:xfrm>
          <a:prstGeom prst="rect">
            <a:avLst/>
          </a:prstGeom>
        </p:spPr>
      </p:pic>
      <p:pic>
        <p:nvPicPr>
          <p:cNvPr id="11" name="Picture 10" descr="f08_NEW_v06_B.tif"/>
          <p:cNvPicPr>
            <a:picLocks/>
          </p:cNvPicPr>
          <p:nvPr/>
        </p:nvPicPr>
        <p:blipFill>
          <a:blip r:embed="rId5">
            <a:alphaModFix amt="25000"/>
          </a:blip>
          <a:stretch>
            <a:fillRect/>
          </a:stretch>
        </p:blipFill>
        <p:spPr>
          <a:xfrm>
            <a:off x="173736" y="4224528"/>
            <a:ext cx="1828800" cy="950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gOpen Cosmetica"/>
              </a:rPr>
              <a:t>Conclusions</a:t>
            </a:r>
            <a:endParaRPr lang="en-US" dirty="0">
              <a:latin typeface="MgOpen Cosm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9023" y="1784032"/>
            <a:ext cx="6687777" cy="822974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alpha val="25000"/>
                  </a:schemeClr>
                </a:solidFill>
              </a:rPr>
              <a:t>Stratiform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 cloud dominates variability in cloud cover</a:t>
            </a:r>
          </a:p>
          <a:p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 through stages of a convective event.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905832"/>
            <a:ext cx="6687777" cy="822974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 </a:t>
            </a:r>
            <a:r>
              <a:rPr lang="en-US" sz="2400" dirty="0" smtClean="0"/>
              <a:t>Convective cloud depth is not controlled solely by</a:t>
            </a:r>
          </a:p>
          <a:p>
            <a:r>
              <a:rPr lang="en-US" sz="2400" dirty="0" smtClean="0"/>
              <a:t>environmental humidity.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139696" y="4066037"/>
            <a:ext cx="6687777" cy="82297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 Rapid increase in humidity observed above 850 </a:t>
            </a:r>
            <a:r>
              <a:rPr lang="en-US" sz="2400" dirty="0" err="1" smtClean="0">
                <a:solidFill>
                  <a:schemeClr val="tx1">
                    <a:alpha val="25000"/>
                  </a:schemeClr>
                </a:solidFill>
              </a:rPr>
              <a:t>hPa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, </a:t>
            </a:r>
          </a:p>
          <a:p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which closely corresponds with sharp increase in </a:t>
            </a:r>
          </a:p>
          <a:p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convective cloud top height.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514813"/>
            <a:ext cx="6687777" cy="82297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 Convection does not initiate until upper-</a:t>
            </a:r>
            <a:r>
              <a:rPr lang="en-US" sz="2400" dirty="0" err="1" smtClean="0">
                <a:solidFill>
                  <a:schemeClr val="tx1">
                    <a:alpha val="25000"/>
                  </a:schemeClr>
                </a:solidFill>
              </a:rPr>
              <a:t>tropospheric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 </a:t>
            </a:r>
          </a:p>
          <a:p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Kelvin anomaly reaches the central Indian Ocean.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  <p:pic>
        <p:nvPicPr>
          <p:cNvPr id="12" name="Picture 11" descr="f04_CONV_STRAT_v2_C.tif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393700" y="1607163"/>
            <a:ext cx="1433434" cy="1143000"/>
          </a:xfrm>
          <a:prstGeom prst="rect">
            <a:avLst/>
          </a:prstGeom>
        </p:spPr>
      </p:pic>
      <p:pic>
        <p:nvPicPr>
          <p:cNvPr id="16" name="Picture 15" descr="f06_ECHOTOP_PDF_v3_C.tif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4089" y="2643188"/>
            <a:ext cx="1424996" cy="1143000"/>
          </a:xfrm>
          <a:prstGeom prst="rect">
            <a:avLst/>
          </a:prstGeom>
        </p:spPr>
      </p:pic>
      <p:pic>
        <p:nvPicPr>
          <p:cNvPr id="18" name="Picture 17" descr="f10_U150_v5.tif"/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7440271" y="5476875"/>
            <a:ext cx="1541689" cy="1143000"/>
          </a:xfrm>
          <a:prstGeom prst="rect">
            <a:avLst/>
          </a:prstGeom>
        </p:spPr>
      </p:pic>
      <p:pic>
        <p:nvPicPr>
          <p:cNvPr id="11" name="Picture 10" descr="f08_NEW_v06_B.tif"/>
          <p:cNvPicPr>
            <a:picLocks/>
          </p:cNvPicPr>
          <p:nvPr/>
        </p:nvPicPr>
        <p:blipFill>
          <a:blip r:embed="rId5">
            <a:alphaModFix amt="25000"/>
          </a:blip>
          <a:stretch>
            <a:fillRect/>
          </a:stretch>
        </p:blipFill>
        <p:spPr>
          <a:xfrm>
            <a:off x="173736" y="4224528"/>
            <a:ext cx="1828800" cy="950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gOpen Cosmetica"/>
              </a:rPr>
              <a:t>Conclusions</a:t>
            </a:r>
            <a:endParaRPr lang="en-US" dirty="0">
              <a:latin typeface="MgOpen Cosm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9023" y="1784032"/>
            <a:ext cx="6687777" cy="822974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alpha val="25000"/>
                  </a:schemeClr>
                </a:solidFill>
              </a:rPr>
              <a:t>Stratiform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 cloud dominates variability in cloud cover</a:t>
            </a:r>
          </a:p>
          <a:p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 through stages of a convective event.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905832"/>
            <a:ext cx="6687777" cy="822974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 Convective cloud depth is not controlled solely by</a:t>
            </a:r>
          </a:p>
          <a:p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environmental humidity.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1898" y="4066037"/>
            <a:ext cx="6687777" cy="82297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Rapid increase in humidity observed above 850 </a:t>
            </a:r>
            <a:r>
              <a:rPr lang="en-US" sz="2400" dirty="0" err="1" smtClean="0"/>
              <a:t>hPa</a:t>
            </a:r>
            <a:r>
              <a:rPr lang="en-US" sz="2400" dirty="0" smtClean="0"/>
              <a:t>, </a:t>
            </a:r>
          </a:p>
          <a:p>
            <a:r>
              <a:rPr lang="en-US" sz="2400" dirty="0" smtClean="0"/>
              <a:t>which closely corresponds with sharp increase in </a:t>
            </a:r>
          </a:p>
          <a:p>
            <a:r>
              <a:rPr lang="en-US" sz="2400" dirty="0" smtClean="0"/>
              <a:t>convective cloud top height.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5514813"/>
            <a:ext cx="6687777" cy="82297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 Convection does not initiate until upper-</a:t>
            </a:r>
            <a:r>
              <a:rPr lang="en-US" sz="2400" dirty="0" err="1" smtClean="0">
                <a:solidFill>
                  <a:schemeClr val="tx1">
                    <a:alpha val="25000"/>
                  </a:schemeClr>
                </a:solidFill>
              </a:rPr>
              <a:t>tropospheric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 </a:t>
            </a:r>
          </a:p>
          <a:p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Kelvin anomaly reaches the central Indian Ocean.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  <p:pic>
        <p:nvPicPr>
          <p:cNvPr id="12" name="Picture 11" descr="f04_CONV_STRAT_v2_C.tif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393700" y="1607163"/>
            <a:ext cx="1433434" cy="1143000"/>
          </a:xfrm>
          <a:prstGeom prst="rect">
            <a:avLst/>
          </a:prstGeom>
        </p:spPr>
      </p:pic>
      <p:pic>
        <p:nvPicPr>
          <p:cNvPr id="16" name="Picture 15" descr="f06_ECHOTOP_PDF_v3_C.tif"/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7414089" y="2643188"/>
            <a:ext cx="1424996" cy="1143000"/>
          </a:xfrm>
          <a:prstGeom prst="rect">
            <a:avLst/>
          </a:prstGeom>
        </p:spPr>
      </p:pic>
      <p:pic>
        <p:nvPicPr>
          <p:cNvPr id="18" name="Picture 17" descr="f10_U150_v5.tif"/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7440271" y="5476875"/>
            <a:ext cx="1541689" cy="1143000"/>
          </a:xfrm>
          <a:prstGeom prst="rect">
            <a:avLst/>
          </a:prstGeom>
        </p:spPr>
      </p:pic>
      <p:pic>
        <p:nvPicPr>
          <p:cNvPr id="11" name="Picture 10" descr="f08_NEW_v06_B.tif"/>
          <p:cNvPicPr>
            <a:picLocks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736" y="4224528"/>
            <a:ext cx="1828800" cy="950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gOpen Cosmetica"/>
              </a:rPr>
              <a:t>Conclusions</a:t>
            </a:r>
            <a:endParaRPr lang="en-US" dirty="0">
              <a:latin typeface="MgOpen Cosm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9023" y="1784032"/>
            <a:ext cx="6687777" cy="822974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alpha val="25000"/>
                  </a:schemeClr>
                </a:solidFill>
              </a:rPr>
              <a:t>Stratiform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 cloud dominates variability in cloud cover</a:t>
            </a:r>
          </a:p>
          <a:p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 through stages of a convective event.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905832"/>
            <a:ext cx="6687777" cy="822974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 Convective cloud depth is not controlled solely by</a:t>
            </a:r>
          </a:p>
          <a:p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environmental humidity.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9696" y="4066037"/>
            <a:ext cx="6687777" cy="82297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 Rapid increase in humidity observed above 850 </a:t>
            </a:r>
            <a:r>
              <a:rPr lang="en-US" sz="2400" dirty="0" err="1" smtClean="0">
                <a:solidFill>
                  <a:schemeClr val="tx1">
                    <a:alpha val="25000"/>
                  </a:schemeClr>
                </a:solidFill>
              </a:rPr>
              <a:t>hPa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, </a:t>
            </a:r>
          </a:p>
          <a:p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which closely corresponds with sharp increase in </a:t>
            </a:r>
          </a:p>
          <a:p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</a:rPr>
              <a:t>convective cloud top height.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514813"/>
            <a:ext cx="6687777" cy="82297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Convection does not initiate until upper-</a:t>
            </a:r>
            <a:r>
              <a:rPr lang="en-US" sz="2400" dirty="0" err="1" smtClean="0"/>
              <a:t>tropospheric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Kelvin anomaly reaches the central Indian Ocean.</a:t>
            </a:r>
            <a:endParaRPr lang="en-US" sz="2400" dirty="0"/>
          </a:p>
        </p:txBody>
      </p:sp>
      <p:pic>
        <p:nvPicPr>
          <p:cNvPr id="12" name="Picture 11" descr="f04_CONV_STRAT_v2_C.tif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393700" y="1607163"/>
            <a:ext cx="1433434" cy="1143000"/>
          </a:xfrm>
          <a:prstGeom prst="rect">
            <a:avLst/>
          </a:prstGeom>
        </p:spPr>
      </p:pic>
      <p:pic>
        <p:nvPicPr>
          <p:cNvPr id="16" name="Picture 15" descr="f06_ECHOTOP_PDF_v3_C.tif"/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7414089" y="2643188"/>
            <a:ext cx="1424996" cy="1143000"/>
          </a:xfrm>
          <a:prstGeom prst="rect">
            <a:avLst/>
          </a:prstGeom>
        </p:spPr>
      </p:pic>
      <p:pic>
        <p:nvPicPr>
          <p:cNvPr id="18" name="Picture 17" descr="f10_U150_v5.tif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0271" y="5476875"/>
            <a:ext cx="1541689" cy="1143000"/>
          </a:xfrm>
          <a:prstGeom prst="rect">
            <a:avLst/>
          </a:prstGeom>
        </p:spPr>
      </p:pic>
      <p:pic>
        <p:nvPicPr>
          <p:cNvPr id="11" name="Picture 10" descr="f08_NEW_v06_B.tif"/>
          <p:cNvPicPr>
            <a:picLocks/>
          </p:cNvPicPr>
          <p:nvPr/>
        </p:nvPicPr>
        <p:blipFill>
          <a:blip r:embed="rId5">
            <a:alphaModFix amt="25000"/>
          </a:blip>
          <a:stretch>
            <a:fillRect/>
          </a:stretch>
        </p:blipFill>
        <p:spPr>
          <a:xfrm>
            <a:off x="173736" y="4224528"/>
            <a:ext cx="1828800" cy="950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gOpen Cosmetica"/>
              </a:rPr>
              <a:t>Conclusions, cont’d.</a:t>
            </a:r>
            <a:endParaRPr lang="en-US" dirty="0">
              <a:latin typeface="MgOpen Cosmetica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Upper-level support for deep convection and large </a:t>
            </a:r>
            <a:r>
              <a:rPr lang="en-US" dirty="0" err="1" smtClean="0"/>
              <a:t>stratiform</a:t>
            </a:r>
            <a:r>
              <a:rPr lang="en-US" dirty="0" smtClean="0"/>
              <a:t> regions may be controlled by wave dynamics.</a:t>
            </a:r>
          </a:p>
          <a:p>
            <a:endParaRPr lang="en-US" dirty="0" smtClean="0">
              <a:solidFill>
                <a:schemeClr val="tx1">
                  <a:alpha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alpha val="25000"/>
                  </a:schemeClr>
                </a:solidFill>
              </a:rPr>
              <a:t>“Quasi-periodicity” may really only refer to the irregular interval at which upper-level support is present for MJO onset.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39983" y="1417638"/>
            <a:ext cx="8047681" cy="21586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buFont typeface="Arial"/>
              <a:buChar char="•"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gOpen Cosmetica"/>
              </a:rPr>
              <a:t>Conclusions, cont’d.</a:t>
            </a:r>
            <a:endParaRPr lang="en-US" dirty="0">
              <a:latin typeface="MgOpen Cosmetica"/>
            </a:endParaRPr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alpha val="25000"/>
                  </a:schemeClr>
                </a:solidFill>
              </a:rPr>
              <a:t>Upper-level support for deep convection and large </a:t>
            </a:r>
            <a:r>
              <a:rPr lang="en-US" dirty="0" err="1" smtClean="0">
                <a:solidFill>
                  <a:schemeClr val="tx1">
                    <a:alpha val="25000"/>
                  </a:schemeClr>
                </a:solidFill>
              </a:rPr>
              <a:t>stratiform</a:t>
            </a:r>
            <a:r>
              <a:rPr lang="en-US" dirty="0" smtClean="0">
                <a:solidFill>
                  <a:schemeClr val="tx1">
                    <a:alpha val="25000"/>
                  </a:schemeClr>
                </a:solidFill>
              </a:rPr>
              <a:t> regions may be controlled by wave dynamics.</a:t>
            </a:r>
          </a:p>
          <a:p>
            <a:endParaRPr lang="en-US" dirty="0" smtClean="0">
              <a:solidFill>
                <a:schemeClr val="tx1">
                  <a:alpha val="25000"/>
                </a:schemeClr>
              </a:solidFill>
            </a:endParaRPr>
          </a:p>
          <a:p>
            <a:r>
              <a:rPr lang="en-US" dirty="0" smtClean="0"/>
              <a:t>“Quasi-periodicity” may really only refer to the irregular interval at which upper-level support is present for MJO onset.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3112"/>
          </a:xfrm>
        </p:spPr>
        <p:txBody>
          <a:bodyPr/>
          <a:lstStyle/>
          <a:p>
            <a:r>
              <a:rPr lang="en-US" dirty="0" smtClean="0">
                <a:latin typeface="MgOpen Cosmetica"/>
              </a:rPr>
              <a:t>Conclusions</a:t>
            </a:r>
            <a:endParaRPr lang="en-US" dirty="0">
              <a:latin typeface="MgOpen Cosm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5254624"/>
          </a:xfrm>
        </p:spPr>
        <p:txBody>
          <a:bodyPr>
            <a:noAutofit/>
          </a:bodyPr>
          <a:lstStyle/>
          <a:p>
            <a:r>
              <a:rPr lang="en-US" sz="2300" dirty="0" err="1" smtClean="0">
                <a:latin typeface="Puritan"/>
              </a:rPr>
              <a:t>Stratiform</a:t>
            </a:r>
            <a:r>
              <a:rPr lang="en-US" sz="2300" dirty="0" smtClean="0">
                <a:latin typeface="Puritan"/>
              </a:rPr>
              <a:t> cloud dominates variability in cloud cover through stages of a convective event.</a:t>
            </a:r>
          </a:p>
          <a:p>
            <a:r>
              <a:rPr lang="en-US" sz="2300" dirty="0" smtClean="0">
                <a:latin typeface="Puritan"/>
              </a:rPr>
              <a:t>Convective cloud depth is not controlled solely by environmental humidity.</a:t>
            </a:r>
          </a:p>
          <a:p>
            <a:r>
              <a:rPr lang="en-US" sz="2300" dirty="0" smtClean="0">
                <a:latin typeface="Puritan"/>
              </a:rPr>
              <a:t>Rapid increase in humidity observed above 850 </a:t>
            </a:r>
            <a:r>
              <a:rPr lang="en-US" sz="2300" dirty="0" err="1" smtClean="0">
                <a:latin typeface="Puritan"/>
              </a:rPr>
              <a:t>hPa</a:t>
            </a:r>
            <a:r>
              <a:rPr lang="en-US" sz="2300" dirty="0" smtClean="0">
                <a:latin typeface="Puritan"/>
              </a:rPr>
              <a:t>, which closely corresponds with sharp increase in convective cloud top height.</a:t>
            </a:r>
          </a:p>
          <a:p>
            <a:r>
              <a:rPr lang="en-US" sz="2300" dirty="0" smtClean="0">
                <a:latin typeface="Puritan"/>
              </a:rPr>
              <a:t>Convection does not initiate until upper-</a:t>
            </a:r>
            <a:r>
              <a:rPr lang="en-US" sz="2300" dirty="0" err="1" smtClean="0">
                <a:latin typeface="Puritan"/>
              </a:rPr>
              <a:t>tropospheric</a:t>
            </a:r>
            <a:r>
              <a:rPr lang="en-US" sz="2300" dirty="0" smtClean="0">
                <a:latin typeface="Puritan"/>
              </a:rPr>
              <a:t> Kelvin anomaly reaches the central Indian Ocean.</a:t>
            </a:r>
          </a:p>
          <a:p>
            <a:r>
              <a:rPr lang="en-US" sz="2300" dirty="0" smtClean="0">
                <a:latin typeface="Puritan"/>
              </a:rPr>
              <a:t>Upper-level support for deep convection and large </a:t>
            </a:r>
            <a:r>
              <a:rPr lang="en-US" sz="2300" dirty="0" err="1" smtClean="0">
                <a:latin typeface="Puritan"/>
              </a:rPr>
              <a:t>stratiform</a:t>
            </a:r>
            <a:r>
              <a:rPr lang="en-US" sz="2300" dirty="0" smtClean="0">
                <a:latin typeface="Puritan"/>
              </a:rPr>
              <a:t> regions may be controlled by wave dynamics.</a:t>
            </a:r>
          </a:p>
          <a:p>
            <a:r>
              <a:rPr lang="en-US" sz="2300" dirty="0" smtClean="0">
                <a:latin typeface="Puritan"/>
              </a:rPr>
              <a:t>“Quasi-periodicity” may really only refer to the irregular interval at which upper-level support is present for MJO onset.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nutsonandweickmann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505" y="0"/>
            <a:ext cx="6128676" cy="3432833"/>
          </a:xfrm>
          <a:prstGeom prst="rect">
            <a:avLst/>
          </a:prstGeom>
        </p:spPr>
      </p:pic>
      <p:pic>
        <p:nvPicPr>
          <p:cNvPr id="9" name="Picture 8" descr="knutsonandweickmann2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504" y="3295517"/>
            <a:ext cx="6128677" cy="35626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76875" y="3295516"/>
            <a:ext cx="2130306" cy="35624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29181" y="4429125"/>
            <a:ext cx="1359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Knutson and</a:t>
            </a:r>
          </a:p>
          <a:p>
            <a:r>
              <a:rPr lang="en-US" dirty="0" err="1" smtClean="0"/>
              <a:t>Weickmann</a:t>
            </a:r>
            <a:endParaRPr lang="en-US" dirty="0" smtClean="0"/>
          </a:p>
          <a:p>
            <a:r>
              <a:rPr lang="en-US" dirty="0" smtClean="0"/>
              <a:t>(1987)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4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This work </a:t>
            </a:r>
            <a:r>
              <a:rPr lang="en-US" dirty="0" smtClean="0"/>
              <a:t>was supported by the Department of Energy with grant DE-SC0008452.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iladisetal2005_hovmollerhumidity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61" y="0"/>
            <a:ext cx="772565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61031" y="6344634"/>
            <a:ext cx="196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Kiladis</a:t>
            </a:r>
            <a:r>
              <a:rPr lang="en-US" dirty="0" smtClean="0"/>
              <a:t> et al. (2005)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213922" y="2932143"/>
            <a:ext cx="4510019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13922" y="4749424"/>
            <a:ext cx="4510019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4656138" y="3841577"/>
            <a:ext cx="1818869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20853" y="3653419"/>
            <a:ext cx="891027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21 days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675936" y="2147422"/>
            <a:ext cx="2644837" cy="23270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320773" y="1898635"/>
            <a:ext cx="1859242" cy="2749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es2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35" y="1916170"/>
            <a:ext cx="4117126" cy="3186393"/>
          </a:xfrm>
          <a:prstGeom prst="rect">
            <a:avLst/>
          </a:prstGeom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5" name="Picture 4" descr="kiladisetal2009wavehierarch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712" y="515110"/>
            <a:ext cx="4698413" cy="58539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935" y="5182537"/>
            <a:ext cx="199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Mapes</a:t>
            </a:r>
            <a:r>
              <a:rPr lang="en-US" dirty="0" smtClean="0"/>
              <a:t> et al. (2006)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39712" y="6436292"/>
            <a:ext cx="196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Kiladis</a:t>
            </a:r>
            <a:r>
              <a:rPr lang="en-US" dirty="0" smtClean="0"/>
              <a:t> et al. (2009)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556636" y="1916170"/>
            <a:ext cx="1481489" cy="44529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57670" y="5989726"/>
            <a:ext cx="393907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On what is time scale does this happen?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nedictandrandall20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422692"/>
            <a:ext cx="8255000" cy="582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477" y="6370822"/>
            <a:ext cx="8600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Bladé</a:t>
            </a:r>
            <a:r>
              <a:rPr lang="en-US" dirty="0" smtClean="0"/>
              <a:t> and Hartmann (1993); </a:t>
            </a:r>
            <a:r>
              <a:rPr lang="en-US" dirty="0" err="1" smtClean="0"/>
              <a:t>Kemball</a:t>
            </a:r>
            <a:r>
              <a:rPr lang="en-US" dirty="0" smtClean="0"/>
              <a:t>-Cook and </a:t>
            </a:r>
            <a:r>
              <a:rPr lang="en-US" dirty="0" err="1" smtClean="0"/>
              <a:t>Weare</a:t>
            </a:r>
            <a:r>
              <a:rPr lang="en-US" dirty="0" smtClean="0"/>
              <a:t> (2001); Benedict and Randall (2007)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71136" y="972154"/>
            <a:ext cx="2869013" cy="32614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821980" y="5001891"/>
            <a:ext cx="1755899" cy="6585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2915917" y="1599459"/>
            <a:ext cx="1803190" cy="15207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enetal1996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92800" cy="4229100"/>
          </a:xfrm>
          <a:prstGeom prst="rect">
            <a:avLst/>
          </a:prstGeom>
        </p:spPr>
      </p:pic>
      <p:pic>
        <p:nvPicPr>
          <p:cNvPr id="5" name="Picture 4" descr="yoneyamaetal2008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757" y="3409239"/>
            <a:ext cx="5213243" cy="34487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21584" y="1091528"/>
            <a:ext cx="2068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TOGA COARE: Chen et al. (1996)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0368" y="5119767"/>
            <a:ext cx="2068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MISMO: </a:t>
            </a:r>
            <a:r>
              <a:rPr lang="en-US" dirty="0" err="1" smtClean="0"/>
              <a:t>Yoneyama</a:t>
            </a:r>
            <a:r>
              <a:rPr lang="en-US" dirty="0" smtClean="0"/>
              <a:t> et al. (2008)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5918987" y="1440344"/>
            <a:ext cx="863319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993636" y="5434024"/>
            <a:ext cx="871656" cy="89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3451" r="3961"/>
          <a:stretch/>
        </p:blipFill>
        <p:spPr bwMode="auto">
          <a:xfrm>
            <a:off x="2087792" y="429849"/>
            <a:ext cx="7040356" cy="18865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"/>
          <p:cNvGrpSpPr/>
          <p:nvPr/>
        </p:nvGrpSpPr>
        <p:grpSpPr>
          <a:xfrm>
            <a:off x="6647115" y="5779152"/>
            <a:ext cx="2491774" cy="1119924"/>
            <a:chOff x="7091364" y="4977564"/>
            <a:chExt cx="2035074" cy="1119924"/>
          </a:xfrm>
        </p:grpSpPr>
        <p:pic>
          <p:nvPicPr>
            <p:cNvPr id="8" name="Picture 7" descr="Mirai_DKhelif_20111113_DSC01058_LR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11597" t="25324" r="11544" b="27219"/>
            <a:stretch/>
          </p:blipFill>
          <p:spPr>
            <a:xfrm>
              <a:off x="7091364" y="4977564"/>
              <a:ext cx="2035074" cy="1102562"/>
            </a:xfrm>
            <a:prstGeom prst="rect">
              <a:avLst/>
            </a:prstGeom>
          </p:spPr>
        </p:pic>
        <p:sp>
          <p:nvSpPr>
            <p:cNvPr id="78" name="TextBox 32"/>
            <p:cNvSpPr txBox="1">
              <a:spLocks noChangeArrowheads="1"/>
            </p:cNvSpPr>
            <p:nvPr/>
          </p:nvSpPr>
          <p:spPr bwMode="auto">
            <a:xfrm>
              <a:off x="8198905" y="5789711"/>
              <a:ext cx="9245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rgbClr val="FFFFFF"/>
                  </a:solidFill>
                  <a:latin typeface="Times" charset="0"/>
                  <a:cs typeface="Times" charset="0"/>
                </a:rPr>
                <a:t>R/V </a:t>
              </a:r>
              <a:r>
                <a:rPr lang="en-US" sz="1400" dirty="0" err="1" smtClean="0">
                  <a:solidFill>
                    <a:srgbClr val="FFFFFF"/>
                  </a:solidFill>
                  <a:latin typeface="Times" charset="0"/>
                  <a:cs typeface="Times" charset="0"/>
                </a:rPr>
                <a:t>Mirai</a:t>
              </a:r>
              <a:endParaRPr lang="en-US" sz="1400" dirty="0">
                <a:solidFill>
                  <a:srgbClr val="FFFFFF"/>
                </a:solidFill>
                <a:latin typeface="Times" charset="0"/>
                <a:cs typeface="Times" charset="0"/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99148" y="2147697"/>
            <a:ext cx="2583155" cy="1105165"/>
            <a:chOff x="7084397" y="5793081"/>
            <a:chExt cx="2066944" cy="1105165"/>
          </a:xfrm>
        </p:grpSpPr>
        <p:pic>
          <p:nvPicPr>
            <p:cNvPr id="75" name="図 2" descr="Fig03_ships.png"/>
            <p:cNvPicPr/>
            <p:nvPr/>
          </p:nvPicPr>
          <p:blipFill rotWithShape="1">
            <a:blip r:embed="rId5"/>
            <a:srcRect l="46632" t="51619"/>
            <a:stretch/>
          </p:blipFill>
          <p:spPr>
            <a:xfrm>
              <a:off x="7084397" y="5819038"/>
              <a:ext cx="2066944" cy="107920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111494" y="5793081"/>
              <a:ext cx="12933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"/>
                  <a:cs typeface="Times"/>
                </a:rPr>
                <a:t>R/V B. Jaya-III</a:t>
              </a:r>
              <a:endParaRPr lang="en-US" sz="1400" dirty="0">
                <a:latin typeface="Times"/>
                <a:cs typeface="Time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5321359" y="766826"/>
            <a:ext cx="3105165" cy="106991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34429" y="429849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95250" dist="88900" dir="2700000" algn="tl" rotWithShape="0">
                    <a:srgbClr val="000000"/>
                  </a:outerShdw>
                </a:effectLst>
                <a:latin typeface="Times"/>
                <a:cs typeface="Times"/>
              </a:rPr>
              <a:t>Sounding Network</a:t>
            </a:r>
            <a:endParaRPr lang="en-US" b="1" dirty="0">
              <a:solidFill>
                <a:srgbClr val="FFFF00"/>
              </a:solidFill>
              <a:effectLst>
                <a:outerShdw blurRad="95250" dist="88900" dir="2700000" algn="tl" rotWithShape="0">
                  <a:srgbClr val="000000"/>
                </a:outerShdw>
              </a:effectLst>
              <a:latin typeface="Times"/>
              <a:cs typeface="Times"/>
            </a:endParaRPr>
          </a:p>
        </p:txBody>
      </p:sp>
      <p:cxnSp>
        <p:nvCxnSpPr>
          <p:cNvPr id="58" name="Straight Connector 57"/>
          <p:cNvCxnSpPr/>
          <p:nvPr/>
        </p:nvCxnSpPr>
        <p:spPr bwMode="auto">
          <a:xfrm flipH="1">
            <a:off x="2088280" y="1371602"/>
            <a:ext cx="4225507" cy="94478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 bwMode="auto">
          <a:xfrm>
            <a:off x="6313787" y="1371602"/>
            <a:ext cx="285361" cy="94156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059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1954" r="6071"/>
          <a:stretch>
            <a:fillRect/>
          </a:stretch>
        </p:blipFill>
        <p:spPr bwMode="auto">
          <a:xfrm>
            <a:off x="6647114" y="4380155"/>
            <a:ext cx="2481521" cy="141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60" name="TextBox 55"/>
          <p:cNvSpPr txBox="1">
            <a:spLocks noChangeArrowheads="1"/>
          </p:cNvSpPr>
          <p:nvPr/>
        </p:nvSpPr>
        <p:spPr bwMode="auto">
          <a:xfrm>
            <a:off x="8011623" y="5407898"/>
            <a:ext cx="11849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90"/>
                </a:solidFill>
                <a:latin typeface="Times" charset="0"/>
                <a:cs typeface="Times" charset="0"/>
              </a:rPr>
              <a:t>R/V S. </a:t>
            </a:r>
            <a:r>
              <a:rPr lang="en-US" sz="1400" dirty="0" err="1">
                <a:solidFill>
                  <a:srgbClr val="000090"/>
                </a:solidFill>
                <a:latin typeface="Times" charset="0"/>
                <a:cs typeface="Times" charset="0"/>
              </a:rPr>
              <a:t>Kanya</a:t>
            </a:r>
            <a:endParaRPr lang="en-US" sz="1400" dirty="0">
              <a:solidFill>
                <a:srgbClr val="000090"/>
              </a:solidFill>
              <a:latin typeface="Times" charset="0"/>
              <a:cs typeface="Times" charset="0"/>
            </a:endParaRPr>
          </a:p>
        </p:txBody>
      </p:sp>
      <p:sp>
        <p:nvSpPr>
          <p:cNvPr id="43025" name="TextBox 94"/>
          <p:cNvSpPr txBox="1">
            <a:spLocks noChangeArrowheads="1"/>
          </p:cNvSpPr>
          <p:nvPr/>
        </p:nvSpPr>
        <p:spPr bwMode="auto">
          <a:xfrm>
            <a:off x="2274837" y="-2765"/>
            <a:ext cx="66792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000090"/>
                </a:solidFill>
                <a:latin typeface="Times" charset="0"/>
                <a:cs typeface="Times" charset="0"/>
              </a:rPr>
              <a:t>DYNAMO </a:t>
            </a:r>
            <a:r>
              <a:rPr lang="en-US" sz="2000" b="1" dirty="0">
                <a:solidFill>
                  <a:srgbClr val="000090"/>
                </a:solidFill>
                <a:latin typeface="Times" charset="0"/>
                <a:cs typeface="Times" charset="0"/>
              </a:rPr>
              <a:t>Field Experiment (October 2011 – March 2012)</a:t>
            </a:r>
          </a:p>
        </p:txBody>
      </p:sp>
      <p:sp>
        <p:nvSpPr>
          <p:cNvPr id="141" name="5-Point Star 140"/>
          <p:cNvSpPr>
            <a:spLocks noChangeAspect="1"/>
          </p:cNvSpPr>
          <p:nvPr/>
        </p:nvSpPr>
        <p:spPr>
          <a:xfrm>
            <a:off x="8157838" y="1328990"/>
            <a:ext cx="211270" cy="205534"/>
          </a:xfrm>
          <a:prstGeom prst="star5">
            <a:avLst/>
          </a:prstGeom>
          <a:solidFill>
            <a:srgbClr val="FFFFFF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5" name="Group 33"/>
          <p:cNvGrpSpPr/>
          <p:nvPr/>
        </p:nvGrpSpPr>
        <p:grpSpPr>
          <a:xfrm>
            <a:off x="2087386" y="2303921"/>
            <a:ext cx="4570524" cy="4568543"/>
            <a:chOff x="2076589" y="2294121"/>
            <a:chExt cx="4570524" cy="4568543"/>
          </a:xfrm>
        </p:grpSpPr>
        <p:grpSp>
          <p:nvGrpSpPr>
            <p:cNvPr id="6" name="Group 32"/>
            <p:cNvGrpSpPr/>
            <p:nvPr/>
          </p:nvGrpSpPr>
          <p:grpSpPr>
            <a:xfrm>
              <a:off x="2076589" y="2294121"/>
              <a:ext cx="4570524" cy="4568543"/>
              <a:chOff x="2076589" y="2294121"/>
              <a:chExt cx="4570524" cy="4568543"/>
            </a:xfrm>
          </p:grpSpPr>
          <p:grpSp>
            <p:nvGrpSpPr>
              <p:cNvPr id="12" name="Group 78"/>
              <p:cNvGrpSpPr/>
              <p:nvPr/>
            </p:nvGrpSpPr>
            <p:grpSpPr>
              <a:xfrm>
                <a:off x="2076589" y="2294121"/>
                <a:ext cx="4570524" cy="4568543"/>
                <a:chOff x="446309" y="468325"/>
                <a:chExt cx="4570524" cy="4568543"/>
              </a:xfrm>
            </p:grpSpPr>
            <p:grpSp>
              <p:nvGrpSpPr>
                <p:cNvPr id="15" name="Group 79"/>
                <p:cNvGrpSpPr/>
                <p:nvPr/>
              </p:nvGrpSpPr>
              <p:grpSpPr>
                <a:xfrm>
                  <a:off x="446309" y="468325"/>
                  <a:ext cx="4570524" cy="4568543"/>
                  <a:chOff x="446309" y="468325"/>
                  <a:chExt cx="4570524" cy="4568543"/>
                </a:xfrm>
              </p:grpSpPr>
              <p:grpSp>
                <p:nvGrpSpPr>
                  <p:cNvPr id="16" name="Group 85"/>
                  <p:cNvGrpSpPr/>
                  <p:nvPr/>
                </p:nvGrpSpPr>
                <p:grpSpPr>
                  <a:xfrm>
                    <a:off x="446309" y="468325"/>
                    <a:ext cx="4570524" cy="4568543"/>
                    <a:chOff x="507369" y="468325"/>
                    <a:chExt cx="4570524" cy="4568543"/>
                  </a:xfrm>
                </p:grpSpPr>
                <p:pic>
                  <p:nvPicPr>
                    <p:cNvPr id="91" name="Picture 90"/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507369" y="468325"/>
                      <a:ext cx="4570524" cy="456854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92" name="Oval 9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078416" y="2778614"/>
                      <a:ext cx="355600" cy="339725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8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800">
                        <a:solidFill>
                          <a:srgbClr val="FF0000"/>
                        </a:solidFill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grpSp>
                  <p:nvGrpSpPr>
                    <p:cNvPr id="17" name="Group 92"/>
                    <p:cNvGrpSpPr/>
                    <p:nvPr/>
                  </p:nvGrpSpPr>
                  <p:grpSpPr>
                    <a:xfrm>
                      <a:off x="1848097" y="1371383"/>
                      <a:ext cx="1496558" cy="3246060"/>
                      <a:chOff x="1848097" y="1371383"/>
                      <a:chExt cx="1496558" cy="3246060"/>
                    </a:xfrm>
                  </p:grpSpPr>
                  <p:grpSp>
                    <p:nvGrpSpPr>
                      <p:cNvPr id="18" name="Group 95"/>
                      <p:cNvGrpSpPr/>
                      <p:nvPr/>
                    </p:nvGrpSpPr>
                    <p:grpSpPr>
                      <a:xfrm>
                        <a:off x="1914070" y="1527303"/>
                        <a:ext cx="1357313" cy="3015352"/>
                        <a:chOff x="1904290" y="1473615"/>
                        <a:chExt cx="1357313" cy="3015352"/>
                      </a:xfrm>
                    </p:grpSpPr>
                    <p:grpSp>
                      <p:nvGrpSpPr>
                        <p:cNvPr id="19" name="Group 105"/>
                        <p:cNvGrpSpPr/>
                        <p:nvPr/>
                      </p:nvGrpSpPr>
                      <p:grpSpPr>
                        <a:xfrm>
                          <a:off x="1904290" y="2906797"/>
                          <a:ext cx="1357313" cy="1582170"/>
                          <a:chOff x="1777326" y="2706688"/>
                          <a:chExt cx="1357313" cy="1582170"/>
                        </a:xfrm>
                      </p:grpSpPr>
                      <p:cxnSp>
                        <p:nvCxnSpPr>
                          <p:cNvPr id="110" name="Straight Connector 109"/>
                          <p:cNvCxnSpPr/>
                          <p:nvPr/>
                        </p:nvCxnSpPr>
                        <p:spPr bwMode="auto">
                          <a:xfrm rot="10800000">
                            <a:off x="1777326" y="4287271"/>
                            <a:ext cx="1357313" cy="1587"/>
                          </a:xfrm>
                          <a:prstGeom prst="line">
                            <a:avLst/>
                          </a:prstGeom>
                          <a:ln w="28575" cap="flat" cmpd="sng" algn="ctr">
                            <a:solidFill>
                              <a:srgbClr val="FF0000"/>
                            </a:solidFill>
                            <a:prstDash val="dash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11" name="Straight Connector 110"/>
                          <p:cNvCxnSpPr/>
                          <p:nvPr/>
                        </p:nvCxnSpPr>
                        <p:spPr bwMode="auto">
                          <a:xfrm>
                            <a:off x="3119520" y="2809301"/>
                            <a:ext cx="15119" cy="1462287"/>
                          </a:xfrm>
                          <a:prstGeom prst="line">
                            <a:avLst/>
                          </a:prstGeom>
                          <a:ln w="28575" cap="flat" cmpd="sng" algn="ctr">
                            <a:solidFill>
                              <a:srgbClr val="FF0000"/>
                            </a:solidFill>
                            <a:prstDash val="dash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12" name="Straight Connector 111"/>
                          <p:cNvCxnSpPr>
                            <a:stCxn id="99" idx="2"/>
                          </p:cNvCxnSpPr>
                          <p:nvPr/>
                        </p:nvCxnSpPr>
                        <p:spPr bwMode="auto">
                          <a:xfrm flipH="1">
                            <a:off x="1975138" y="2706688"/>
                            <a:ext cx="1079210" cy="160054"/>
                          </a:xfrm>
                          <a:prstGeom prst="line">
                            <a:avLst/>
                          </a:prstGeom>
                          <a:ln w="28575" cap="flat" cmpd="sng" algn="ctr">
                            <a:solidFill>
                              <a:srgbClr val="FF0000"/>
                            </a:solidFill>
                            <a:prstDash val="dash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14" name="Straight Connector 113"/>
                          <p:cNvCxnSpPr>
                            <a:endCxn id="104" idx="0"/>
                          </p:cNvCxnSpPr>
                          <p:nvPr/>
                        </p:nvCxnSpPr>
                        <p:spPr bwMode="auto">
                          <a:xfrm flipH="1">
                            <a:off x="1802890" y="2943140"/>
                            <a:ext cx="130075" cy="1242404"/>
                          </a:xfrm>
                          <a:prstGeom prst="line">
                            <a:avLst/>
                          </a:prstGeom>
                          <a:ln w="28575" cap="flat" cmpd="sng" algn="ctr">
                            <a:solidFill>
                              <a:srgbClr val="FF0000"/>
                            </a:solidFill>
                            <a:prstDash val="dash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cxnSp>
                      <p:nvCxnSpPr>
                        <p:cNvPr id="107" name="Straight Connector 106"/>
                        <p:cNvCxnSpPr/>
                        <p:nvPr/>
                      </p:nvCxnSpPr>
                      <p:spPr bwMode="auto">
                        <a:xfrm flipH="1">
                          <a:off x="2059929" y="2107439"/>
                          <a:ext cx="42172" cy="959412"/>
                        </a:xfrm>
                        <a:prstGeom prst="line">
                          <a:avLst/>
                        </a:prstGeom>
                        <a:ln w="28575" cap="flat" cmpd="sng" algn="ctr">
                          <a:solidFill>
                            <a:srgbClr val="FF0000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8" name="Straight Connector 107"/>
                        <p:cNvCxnSpPr/>
                        <p:nvPr/>
                      </p:nvCxnSpPr>
                      <p:spPr bwMode="auto">
                        <a:xfrm flipH="1">
                          <a:off x="2160213" y="1514968"/>
                          <a:ext cx="994770" cy="501946"/>
                        </a:xfrm>
                        <a:prstGeom prst="line">
                          <a:avLst/>
                        </a:prstGeom>
                        <a:ln w="28575" cap="flat" cmpd="sng" algn="ctr">
                          <a:solidFill>
                            <a:srgbClr val="FF0000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9" name="Straight Connector 108"/>
                        <p:cNvCxnSpPr/>
                        <p:nvPr/>
                      </p:nvCxnSpPr>
                      <p:spPr bwMode="auto">
                        <a:xfrm>
                          <a:off x="3237179" y="1473615"/>
                          <a:ext cx="15119" cy="1462287"/>
                        </a:xfrm>
                        <a:prstGeom prst="line">
                          <a:avLst/>
                        </a:prstGeom>
                        <a:ln w="28575" cap="flat" cmpd="sng" algn="ctr">
                          <a:solidFill>
                            <a:srgbClr val="FF0000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20" name="Group 96"/>
                      <p:cNvGrpSpPr/>
                      <p:nvPr/>
                    </p:nvGrpSpPr>
                    <p:grpSpPr>
                      <a:xfrm>
                        <a:off x="1848097" y="1371383"/>
                        <a:ext cx="1496558" cy="3246060"/>
                        <a:chOff x="1842762" y="1336866"/>
                        <a:chExt cx="1496558" cy="3246060"/>
                      </a:xfrm>
                    </p:grpSpPr>
                    <p:sp>
                      <p:nvSpPr>
                        <p:cNvPr id="98" name="Oval 97"/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2001199" y="3016119"/>
                          <a:ext cx="118214" cy="116660"/>
                        </a:xfrm>
                        <a:prstGeom prst="ellipse">
                          <a:avLst/>
                        </a:prstGeom>
                        <a:solidFill>
                          <a:srgbClr val="800000"/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9" name="Oval 98"/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5757" y="2867638"/>
                          <a:ext cx="118214" cy="116660"/>
                        </a:xfrm>
                        <a:prstGeom prst="ellipse">
                          <a:avLst/>
                        </a:prstGeom>
                        <a:solidFill>
                          <a:srgbClr val="800000"/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0" name="Oval 99"/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97475" y="4444331"/>
                          <a:ext cx="118214" cy="116660"/>
                        </a:xfrm>
                        <a:prstGeom prst="ellipse">
                          <a:avLst/>
                        </a:prstGeom>
                        <a:solidFill>
                          <a:srgbClr val="800000"/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3" name="5-Point Star 102"/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2015664" y="1929337"/>
                          <a:ext cx="183073" cy="178102"/>
                        </a:xfrm>
                        <a:prstGeom prst="star5">
                          <a:avLst/>
                        </a:prstGeom>
                        <a:solidFill>
                          <a:srgbClr val="FF6600"/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4" name="5-Point Star 103"/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1842762" y="4404824"/>
                          <a:ext cx="183073" cy="178102"/>
                        </a:xfrm>
                        <a:prstGeom prst="star5">
                          <a:avLst/>
                        </a:prstGeom>
                        <a:solidFill>
                          <a:srgbClr val="80000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5" name="5-Point Star 104"/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56247" y="1336866"/>
                          <a:ext cx="183073" cy="178102"/>
                        </a:xfrm>
                        <a:prstGeom prst="star5">
                          <a:avLst/>
                        </a:prstGeom>
                        <a:solidFill>
                          <a:srgbClr val="FF6600"/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</p:grpSp>
                <p:sp>
                  <p:nvSpPr>
                    <p:cNvPr id="94" name="Oval 9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891909" y="2933905"/>
                      <a:ext cx="355600" cy="339725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8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800">
                        <a:solidFill>
                          <a:srgbClr val="FF0000"/>
                        </a:solidFill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sp>
                  <p:nvSpPr>
                    <p:cNvPr id="95" name="Oval 9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084455" y="4353742"/>
                      <a:ext cx="355600" cy="339725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8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800">
                        <a:solidFill>
                          <a:srgbClr val="FF0000"/>
                        </a:solidFill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</p:grpSp>
              <p:sp>
                <p:nvSpPr>
                  <p:cNvPr id="87" name="Diamond 86"/>
                  <p:cNvSpPr/>
                  <p:nvPr/>
                </p:nvSpPr>
                <p:spPr>
                  <a:xfrm>
                    <a:off x="2873435" y="2860457"/>
                    <a:ext cx="127594" cy="185105"/>
                  </a:xfrm>
                  <a:prstGeom prst="diamond">
                    <a:avLst/>
                  </a:prstGeom>
                  <a:solidFill>
                    <a:srgbClr val="FFFF00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Diamond 87"/>
                  <p:cNvSpPr/>
                  <p:nvPr/>
                </p:nvSpPr>
                <p:spPr>
                  <a:xfrm>
                    <a:off x="2786969" y="3179417"/>
                    <a:ext cx="127594" cy="185105"/>
                  </a:xfrm>
                  <a:prstGeom prst="diamond">
                    <a:avLst/>
                  </a:prstGeom>
                  <a:solidFill>
                    <a:srgbClr val="FFFF00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Diamond 88"/>
                  <p:cNvSpPr/>
                  <p:nvPr/>
                </p:nvSpPr>
                <p:spPr>
                  <a:xfrm>
                    <a:off x="2799563" y="4687098"/>
                    <a:ext cx="127594" cy="185105"/>
                  </a:xfrm>
                  <a:prstGeom prst="diamond">
                    <a:avLst/>
                  </a:prstGeom>
                  <a:solidFill>
                    <a:srgbClr val="FFFF00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Diamond 89"/>
                  <p:cNvSpPr/>
                  <p:nvPr/>
                </p:nvSpPr>
                <p:spPr>
                  <a:xfrm>
                    <a:off x="2782764" y="3739530"/>
                    <a:ext cx="127594" cy="185105"/>
                  </a:xfrm>
                  <a:prstGeom prst="diamond">
                    <a:avLst/>
                  </a:prstGeom>
                  <a:solidFill>
                    <a:srgbClr val="FFFF00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2" name="Oval 81"/>
                <p:cNvSpPr>
                  <a:spLocks noChangeAspect="1"/>
                </p:cNvSpPr>
                <p:nvPr/>
              </p:nvSpPr>
              <p:spPr>
                <a:xfrm>
                  <a:off x="3251658" y="2914373"/>
                  <a:ext cx="90782" cy="89588"/>
                </a:xfrm>
                <a:prstGeom prst="ellipse">
                  <a:avLst/>
                </a:prstGeom>
                <a:solidFill>
                  <a:srgbClr val="FFFF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/>
                <p:cNvSpPr>
                  <a:spLocks noChangeAspect="1"/>
                </p:cNvSpPr>
                <p:nvPr/>
              </p:nvSpPr>
              <p:spPr>
                <a:xfrm>
                  <a:off x="3153956" y="3065795"/>
                  <a:ext cx="90782" cy="89588"/>
                </a:xfrm>
                <a:prstGeom prst="ellipse">
                  <a:avLst/>
                </a:prstGeom>
                <a:solidFill>
                  <a:srgbClr val="FFFF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3670680" y="3629025"/>
                <a:ext cx="5742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Times"/>
                    <a:cs typeface="Times"/>
                  </a:rPr>
                  <a:t>Male</a:t>
                </a:r>
                <a:endParaRPr lang="en-US" sz="1400" dirty="0">
                  <a:latin typeface="Times"/>
                  <a:cs typeface="Times"/>
                </a:endParaRPr>
              </a:p>
            </p:txBody>
          </p:sp>
        </p:grpSp>
        <p:sp>
          <p:nvSpPr>
            <p:cNvPr id="152" name="TextBox 151"/>
            <p:cNvSpPr txBox="1"/>
            <p:nvPr/>
          </p:nvSpPr>
          <p:spPr>
            <a:xfrm>
              <a:off x="2528838" y="4771416"/>
              <a:ext cx="11329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latin typeface="Times"/>
                  <a:cs typeface="Times"/>
                </a:rPr>
                <a:t>Addu</a:t>
              </a:r>
              <a:r>
                <a:rPr lang="en-US" sz="1400" dirty="0" smtClean="0">
                  <a:latin typeface="Times"/>
                  <a:cs typeface="Times"/>
                </a:rPr>
                <a:t> Atoll</a:t>
              </a:r>
              <a:endParaRPr lang="en-US" sz="1400" dirty="0">
                <a:latin typeface="Times"/>
                <a:cs typeface="Times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4979724" y="4595297"/>
              <a:ext cx="8166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latin typeface="Times"/>
                  <a:cs typeface="Times"/>
                </a:rPr>
                <a:t>Revelle</a:t>
              </a:r>
              <a:endParaRPr lang="en-US" sz="1400" dirty="0">
                <a:latin typeface="Times"/>
                <a:cs typeface="Times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4963849" y="6177113"/>
              <a:ext cx="8166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latin typeface="Times"/>
                  <a:cs typeface="Times"/>
                </a:rPr>
                <a:t>Mirai</a:t>
              </a:r>
              <a:endParaRPr lang="en-US" sz="1400" dirty="0">
                <a:latin typeface="Times"/>
                <a:cs typeface="Times"/>
              </a:endParaRPr>
            </a:p>
          </p:txBody>
        </p:sp>
      </p:grpSp>
      <p:grpSp>
        <p:nvGrpSpPr>
          <p:cNvPr id="21" name="Group 14"/>
          <p:cNvGrpSpPr/>
          <p:nvPr/>
        </p:nvGrpSpPr>
        <p:grpSpPr>
          <a:xfrm>
            <a:off x="6647114" y="3185830"/>
            <a:ext cx="2595134" cy="1227327"/>
            <a:chOff x="6453380" y="2306638"/>
            <a:chExt cx="2066966" cy="1227327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6453380" y="2306638"/>
              <a:ext cx="1996906" cy="1227327"/>
            </a:xfrm>
            <a:prstGeom prst="rect">
              <a:avLst/>
            </a:prstGeom>
          </p:spPr>
        </p:pic>
        <p:sp>
          <p:nvSpPr>
            <p:cNvPr id="74" name="TextBox 32"/>
            <p:cNvSpPr txBox="1">
              <a:spLocks noChangeArrowheads="1"/>
            </p:cNvSpPr>
            <p:nvPr/>
          </p:nvSpPr>
          <p:spPr bwMode="auto">
            <a:xfrm>
              <a:off x="7236809" y="3226188"/>
              <a:ext cx="12835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chemeClr val="bg1"/>
                  </a:solidFill>
                  <a:latin typeface="Times" charset="0"/>
                  <a:cs typeface="Times" charset="0"/>
                </a:rPr>
                <a:t>R/V R. </a:t>
              </a:r>
              <a:r>
                <a:rPr lang="en-US" sz="1400" dirty="0" err="1">
                  <a:solidFill>
                    <a:schemeClr val="bg1"/>
                  </a:solidFill>
                  <a:latin typeface="Times" charset="0"/>
                  <a:cs typeface="Times" charset="0"/>
                </a:rPr>
                <a:t>Revelle</a:t>
              </a:r>
              <a:endParaRPr lang="en-US" sz="1400" dirty="0">
                <a:solidFill>
                  <a:schemeClr val="bg1"/>
                </a:solidFill>
                <a:latin typeface="Times" charset="0"/>
                <a:cs typeface="Times" charset="0"/>
              </a:endParaRPr>
            </a:p>
          </p:txBody>
        </p:sp>
      </p:grpSp>
      <p:grpSp>
        <p:nvGrpSpPr>
          <p:cNvPr id="22" name="Group 34"/>
          <p:cNvGrpSpPr/>
          <p:nvPr/>
        </p:nvGrpSpPr>
        <p:grpSpPr>
          <a:xfrm>
            <a:off x="13296" y="1"/>
            <a:ext cx="3404021" cy="5056967"/>
            <a:chOff x="13296" y="1"/>
            <a:chExt cx="3404021" cy="5056967"/>
          </a:xfrm>
        </p:grpSpPr>
        <p:grpSp>
          <p:nvGrpSpPr>
            <p:cNvPr id="23" name="Group 20"/>
            <p:cNvGrpSpPr/>
            <p:nvPr/>
          </p:nvGrpSpPr>
          <p:grpSpPr>
            <a:xfrm>
              <a:off x="13296" y="1"/>
              <a:ext cx="2058466" cy="5056967"/>
              <a:chOff x="13221" y="469411"/>
              <a:chExt cx="2058466" cy="5056967"/>
            </a:xfrm>
          </p:grpSpPr>
          <p:grpSp>
            <p:nvGrpSpPr>
              <p:cNvPr id="24" name="Group 76"/>
              <p:cNvGrpSpPr>
                <a:grpSpLocks/>
              </p:cNvGrpSpPr>
              <p:nvPr/>
            </p:nvGrpSpPr>
            <p:grpSpPr bwMode="auto">
              <a:xfrm>
                <a:off x="13221" y="469411"/>
                <a:ext cx="2058466" cy="5012141"/>
                <a:chOff x="11981" y="0"/>
                <a:chExt cx="2057399" cy="5012057"/>
              </a:xfrm>
            </p:grpSpPr>
            <p:grpSp>
              <p:nvGrpSpPr>
                <p:cNvPr id="25" name="Group 99"/>
                <p:cNvGrpSpPr>
                  <a:grpSpLocks/>
                </p:cNvGrpSpPr>
                <p:nvPr/>
              </p:nvGrpSpPr>
              <p:grpSpPr bwMode="auto">
                <a:xfrm>
                  <a:off x="11981" y="0"/>
                  <a:ext cx="2057399" cy="2260062"/>
                  <a:chOff x="1" y="454931"/>
                  <a:chExt cx="2057399" cy="2260062"/>
                </a:xfrm>
              </p:grpSpPr>
              <p:pic>
                <p:nvPicPr>
                  <p:cNvPr id="43057" name="Picture 3" descr="sp_mp_site03.gif"/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" y="1623987"/>
                    <a:ext cx="2029965" cy="10910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26" name="Group 9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" y="454931"/>
                    <a:ext cx="2057399" cy="1169056"/>
                    <a:chOff x="3688621" y="-43654"/>
                    <a:chExt cx="2181750" cy="1146565"/>
                  </a:xfrm>
                </p:grpSpPr>
                <p:pic>
                  <p:nvPicPr>
                    <p:cNvPr id="43053" name="Picture 97" descr="f20_internet.jpg"/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688621" y="-43654"/>
                      <a:ext cx="2181750" cy="11465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3054" name="TextBox 9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037162" y="795134"/>
                      <a:ext cx="673306" cy="30777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1400" dirty="0">
                          <a:solidFill>
                            <a:srgbClr val="000090"/>
                          </a:solidFill>
                          <a:latin typeface="Times" charset="0"/>
                          <a:cs typeface="Times" charset="0"/>
                        </a:rPr>
                        <a:t>Falcon</a:t>
                      </a:r>
                    </a:p>
                  </p:txBody>
                </p:sp>
              </p:grpSp>
            </p:grpSp>
            <p:sp>
              <p:nvSpPr>
                <p:cNvPr id="101" name="Rectangle 100"/>
                <p:cNvSpPr/>
                <p:nvPr/>
              </p:nvSpPr>
              <p:spPr>
                <a:xfrm>
                  <a:off x="20980" y="0"/>
                  <a:ext cx="2027772" cy="5012057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27" name="Group 17"/>
              <p:cNvGrpSpPr/>
              <p:nvPr/>
            </p:nvGrpSpPr>
            <p:grpSpPr>
              <a:xfrm>
                <a:off x="36106" y="1626277"/>
                <a:ext cx="2030646" cy="1230912"/>
                <a:chOff x="36106" y="1626277"/>
                <a:chExt cx="2030646" cy="1230912"/>
              </a:xfrm>
            </p:grpSpPr>
            <p:pic>
              <p:nvPicPr>
                <p:cNvPr id="10" name="Picture 9" descr="P1040559.JPG"/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</a:ext>
                  </a:extLst>
                </a:blip>
                <a:srcRect l="29066" t="39478" r="24194" b="21965"/>
                <a:stretch/>
              </p:blipFill>
              <p:spPr>
                <a:xfrm>
                  <a:off x="36106" y="1626277"/>
                  <a:ext cx="1989543" cy="1230912"/>
                </a:xfrm>
                <a:prstGeom prst="rect">
                  <a:avLst/>
                </a:prstGeom>
              </p:spPr>
            </p:pic>
            <p:sp>
              <p:nvSpPr>
                <p:cNvPr id="81" name="TextBox 81"/>
                <p:cNvSpPr txBox="1">
                  <a:spLocks noChangeArrowheads="1"/>
                </p:cNvSpPr>
                <p:nvPr/>
              </p:nvSpPr>
              <p:spPr bwMode="auto">
                <a:xfrm>
                  <a:off x="1210968" y="1682847"/>
                  <a:ext cx="855784" cy="3077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 dirty="0">
                      <a:solidFill>
                        <a:srgbClr val="FFFFFF"/>
                      </a:solidFill>
                      <a:latin typeface="Times" charset="0"/>
                      <a:cs typeface="Times" charset="0"/>
                    </a:rPr>
                    <a:t>S-</a:t>
                  </a:r>
                  <a:r>
                    <a:rPr lang="en-US" sz="1400" dirty="0" err="1">
                      <a:solidFill>
                        <a:srgbClr val="FFFFFF"/>
                      </a:solidFill>
                      <a:latin typeface="Times" charset="0"/>
                      <a:cs typeface="Times" charset="0"/>
                    </a:rPr>
                    <a:t>PolKa</a:t>
                  </a:r>
                  <a:endParaRPr lang="en-US" sz="1400" dirty="0">
                    <a:solidFill>
                      <a:srgbClr val="FFFFFF"/>
                    </a:solidFill>
                    <a:latin typeface="Times" charset="0"/>
                    <a:cs typeface="Times" charset="0"/>
                  </a:endParaRPr>
                </a:p>
              </p:txBody>
            </p:sp>
          </p:grpSp>
          <p:grpSp>
            <p:nvGrpSpPr>
              <p:cNvPr id="28" name="Group 19"/>
              <p:cNvGrpSpPr/>
              <p:nvPr/>
            </p:nvGrpSpPr>
            <p:grpSpPr>
              <a:xfrm>
                <a:off x="37888" y="4440865"/>
                <a:ext cx="1993392" cy="1085513"/>
                <a:chOff x="37888" y="4440865"/>
                <a:chExt cx="1993392" cy="1085513"/>
              </a:xfrm>
            </p:grpSpPr>
            <p:pic>
              <p:nvPicPr>
                <p:cNvPr id="11" name="Picture 10" descr="P1060258.JPG"/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14:imgLayer r:embed="rId13">
                          <a14:imgEffect>
                            <a14:sharpenSoften amount="50000"/>
                          </a14:imgEffect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</a:ext>
                  </a:extLst>
                </a:blip>
                <a:srcRect l="1618" t="23713" r="2376" b="9586"/>
                <a:stretch/>
              </p:blipFill>
              <p:spPr>
                <a:xfrm>
                  <a:off x="37888" y="4440865"/>
                  <a:ext cx="1993392" cy="1038686"/>
                </a:xfrm>
                <a:prstGeom prst="rect">
                  <a:avLst/>
                </a:prstGeom>
              </p:spPr>
            </p:pic>
            <p:sp>
              <p:nvSpPr>
                <p:cNvPr id="83" name="TextBox 117"/>
                <p:cNvSpPr txBox="1">
                  <a:spLocks noChangeArrowheads="1"/>
                </p:cNvSpPr>
                <p:nvPr/>
              </p:nvSpPr>
              <p:spPr bwMode="auto">
                <a:xfrm>
                  <a:off x="959349" y="5218596"/>
                  <a:ext cx="676751" cy="3077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 b="1" dirty="0">
                      <a:solidFill>
                        <a:schemeClr val="bg1"/>
                      </a:solidFill>
                      <a:latin typeface="Times" charset="0"/>
                      <a:cs typeface="Times" charset="0"/>
                    </a:rPr>
                    <a:t>AMF2</a:t>
                  </a:r>
                </a:p>
              </p:txBody>
            </p:sp>
          </p:grpSp>
          <p:grpSp>
            <p:nvGrpSpPr>
              <p:cNvPr id="29" name="Group 18"/>
              <p:cNvGrpSpPr/>
              <p:nvPr/>
            </p:nvGrpSpPr>
            <p:grpSpPr>
              <a:xfrm>
                <a:off x="34384" y="2845327"/>
                <a:ext cx="1996895" cy="1735354"/>
                <a:chOff x="34384" y="2845327"/>
                <a:chExt cx="1996895" cy="1735354"/>
              </a:xfrm>
            </p:grpSpPr>
            <p:pic>
              <p:nvPicPr>
                <p:cNvPr id="9" name="Picture 8" descr="P1040571.JPG"/>
                <p:cNvPicPr>
                  <a:picLocks noChangeAspect="1"/>
                </p:cNvPicPr>
                <p:nvPr/>
              </p:nvPicPr>
              <p:blipFill rotWithShape="1">
                <a:blip r:embed="rId14">
                  <a:extLst>
                    <a:ext uri="{28A0092B-C50C-407E-A947-70E740481C1C}">
  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</a:ext>
                  </a:extLst>
                </a:blip>
                <a:srcRect l="9185" t="19137" r="28923" b="8838"/>
                <a:stretch/>
              </p:blipFill>
              <p:spPr>
                <a:xfrm>
                  <a:off x="34384" y="2845327"/>
                  <a:ext cx="1996895" cy="1729535"/>
                </a:xfrm>
                <a:prstGeom prst="rect">
                  <a:avLst/>
                </a:prstGeom>
              </p:spPr>
            </p:pic>
            <p:sp>
              <p:nvSpPr>
                <p:cNvPr id="84" name="TextBox 117"/>
                <p:cNvSpPr txBox="1">
                  <a:spLocks noChangeArrowheads="1"/>
                </p:cNvSpPr>
                <p:nvPr/>
              </p:nvSpPr>
              <p:spPr bwMode="auto">
                <a:xfrm>
                  <a:off x="38235" y="4272904"/>
                  <a:ext cx="955585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 dirty="0" smtClean="0">
                      <a:solidFill>
                        <a:srgbClr val="FFFFFF"/>
                      </a:solidFill>
                      <a:latin typeface="Times" charset="0"/>
                      <a:cs typeface="Times" charset="0"/>
                    </a:rPr>
                    <a:t>SMART-R</a:t>
                  </a:r>
                  <a:endParaRPr lang="en-US" sz="1400" dirty="0">
                    <a:solidFill>
                      <a:srgbClr val="FFFFFF"/>
                    </a:solidFill>
                    <a:latin typeface="Times" charset="0"/>
                    <a:cs typeface="Times" charset="0"/>
                  </a:endParaRPr>
                </a:p>
              </p:txBody>
            </p:sp>
          </p:grpSp>
        </p:grpSp>
        <p:cxnSp>
          <p:nvCxnSpPr>
            <p:cNvPr id="133" name="Straight Connector 132"/>
            <p:cNvCxnSpPr/>
            <p:nvPr/>
          </p:nvCxnSpPr>
          <p:spPr bwMode="auto">
            <a:xfrm flipH="1" flipV="1">
              <a:off x="2051125" y="4267200"/>
              <a:ext cx="1366192" cy="567236"/>
            </a:xfrm>
            <a:prstGeom prst="line">
              <a:avLst/>
            </a:prstGeom>
            <a:ln w="28575" cap="flat" cmpd="sng" algn="ctr">
              <a:solidFill>
                <a:srgbClr val="FF0000"/>
              </a:solidFill>
              <a:prstDash val="solid"/>
              <a:round/>
              <a:headEnd type="stealth" w="lg" len="lg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35"/>
          <p:cNvGrpSpPr/>
          <p:nvPr/>
        </p:nvGrpSpPr>
        <p:grpSpPr>
          <a:xfrm>
            <a:off x="-25087" y="4974141"/>
            <a:ext cx="3442404" cy="1899683"/>
            <a:chOff x="-25087" y="4974141"/>
            <a:chExt cx="3442404" cy="1899683"/>
          </a:xfrm>
        </p:grpSpPr>
        <p:grpSp>
          <p:nvGrpSpPr>
            <p:cNvPr id="31" name="Group 24"/>
            <p:cNvGrpSpPr/>
            <p:nvPr/>
          </p:nvGrpSpPr>
          <p:grpSpPr>
            <a:xfrm>
              <a:off x="-25087" y="4974141"/>
              <a:ext cx="2076211" cy="1899683"/>
              <a:chOff x="-25088" y="4974141"/>
              <a:chExt cx="2101677" cy="1899683"/>
            </a:xfrm>
          </p:grpSpPr>
          <p:pic>
            <p:nvPicPr>
              <p:cNvPr id="77" name="Picture 4" descr="DGAR_ISS.jp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89" y="5065214"/>
                <a:ext cx="2049763" cy="10188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3008" name="Group 21"/>
              <p:cNvGrpSpPr/>
              <p:nvPr/>
            </p:nvGrpSpPr>
            <p:grpSpPr>
              <a:xfrm>
                <a:off x="11549" y="6011914"/>
                <a:ext cx="2032765" cy="861910"/>
                <a:chOff x="2039831" y="5990385"/>
                <a:chExt cx="2032765" cy="861910"/>
              </a:xfrm>
            </p:grpSpPr>
            <p:pic>
              <p:nvPicPr>
                <p:cNvPr id="4" name="Picture 3" descr="P3_dropping_AXBT.jpg"/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</a:ext>
                  </a:extLst>
                </a:blip>
                <a:srcRect l="22153" t="35536" r="21656" b="32336"/>
                <a:stretch/>
              </p:blipFill>
              <p:spPr>
                <a:xfrm>
                  <a:off x="2049821" y="6056110"/>
                  <a:ext cx="2022775" cy="796185"/>
                </a:xfrm>
                <a:prstGeom prst="rect">
                  <a:avLst/>
                </a:prstGeom>
              </p:spPr>
            </p:pic>
            <p:sp>
              <p:nvSpPr>
                <p:cNvPr id="73" name="TextBox 111"/>
                <p:cNvSpPr txBox="1">
                  <a:spLocks noChangeArrowheads="1"/>
                </p:cNvSpPr>
                <p:nvPr/>
              </p:nvSpPr>
              <p:spPr bwMode="auto">
                <a:xfrm>
                  <a:off x="2039831" y="5990385"/>
                  <a:ext cx="434041" cy="3078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 dirty="0">
                      <a:solidFill>
                        <a:srgbClr val="000090"/>
                      </a:solidFill>
                      <a:latin typeface="Times" charset="0"/>
                      <a:cs typeface="Times" charset="0"/>
                    </a:rPr>
                    <a:t>P-3</a:t>
                  </a:r>
                </a:p>
              </p:txBody>
            </p:sp>
          </p:grpSp>
          <p:grpSp>
            <p:nvGrpSpPr>
              <p:cNvPr id="43009" name="Group 74"/>
              <p:cNvGrpSpPr>
                <a:grpSpLocks/>
              </p:cNvGrpSpPr>
              <p:nvPr/>
            </p:nvGrpSpPr>
            <p:grpSpPr bwMode="auto">
              <a:xfrm>
                <a:off x="-25088" y="4974141"/>
                <a:ext cx="2101677" cy="1872923"/>
                <a:chOff x="-29434" y="5815913"/>
                <a:chExt cx="2101821" cy="1695666"/>
              </a:xfrm>
            </p:grpSpPr>
            <p:sp>
              <p:nvSpPr>
                <p:cNvPr id="43040" name="TextBox 68"/>
                <p:cNvSpPr txBox="1">
                  <a:spLocks noChangeArrowheads="1"/>
                </p:cNvSpPr>
                <p:nvPr/>
              </p:nvSpPr>
              <p:spPr bwMode="auto">
                <a:xfrm>
                  <a:off x="-29434" y="5815913"/>
                  <a:ext cx="444152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 dirty="0">
                      <a:solidFill>
                        <a:srgbClr val="000090"/>
                      </a:solidFill>
                      <a:latin typeface="Times" charset="0"/>
                      <a:cs typeface="Times" charset="0"/>
                    </a:rPr>
                    <a:t>ISS</a:t>
                  </a:r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8884" y="5877207"/>
                  <a:ext cx="2063503" cy="1634372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00009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</p:grpSp>
        <p:cxnSp>
          <p:nvCxnSpPr>
            <p:cNvPr id="136" name="Straight Connector 135"/>
            <p:cNvCxnSpPr/>
            <p:nvPr/>
          </p:nvCxnSpPr>
          <p:spPr bwMode="auto">
            <a:xfrm flipH="1" flipV="1">
              <a:off x="2066753" y="6217638"/>
              <a:ext cx="1350564" cy="152593"/>
            </a:xfrm>
            <a:prstGeom prst="line">
              <a:avLst/>
            </a:prstGeom>
            <a:ln w="28575" cap="flat" cmpd="sng" algn="ctr">
              <a:solidFill>
                <a:srgbClr val="000090"/>
              </a:solidFill>
              <a:prstDash val="solid"/>
              <a:round/>
              <a:headEnd type="stealth" w="lg" len="lg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Box 85"/>
          <p:cNvSpPr txBox="1"/>
          <p:nvPr/>
        </p:nvSpPr>
        <p:spPr>
          <a:xfrm>
            <a:off x="2050855" y="6504492"/>
            <a:ext cx="1608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Slide: C. Zhang</a:t>
            </a:r>
            <a:endParaRPr lang="en-US" i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683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2594</TotalTime>
  <Words>991</Words>
  <Application>Microsoft Macintosh PowerPoint</Application>
  <PresentationFormat>On-screen Show (4:3)</PresentationFormat>
  <Paragraphs>163</Paragraphs>
  <Slides>40</Slides>
  <Notes>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Office Theme</vt:lpstr>
      <vt:lpstr>???</vt:lpstr>
      <vt:lpstr>???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Objectives</vt:lpstr>
      <vt:lpstr>Objectives</vt:lpstr>
      <vt:lpstr>Objectives</vt:lpstr>
      <vt:lpstr>Radar-derived Products</vt:lpstr>
      <vt:lpstr>Slide 14</vt:lpstr>
      <vt:lpstr>Slide 15</vt:lpstr>
      <vt:lpstr>Variability in precipitating clouds</vt:lpstr>
      <vt:lpstr>Slide 17</vt:lpstr>
      <vt:lpstr>Convective Cloud Echo Tops</vt:lpstr>
      <vt:lpstr>Convective Cloud Echo Tops</vt:lpstr>
      <vt:lpstr>Day to day variability in cloud depth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Wave dynamics control cloud depth</vt:lpstr>
      <vt:lpstr>Slide 32</vt:lpstr>
      <vt:lpstr>Conclusions</vt:lpstr>
      <vt:lpstr>Conclusions</vt:lpstr>
      <vt:lpstr>Conclusions</vt:lpstr>
      <vt:lpstr>Conclusions</vt:lpstr>
      <vt:lpstr>Conclusions, cont’d.</vt:lpstr>
      <vt:lpstr>Conclusions, cont’d.</vt:lpstr>
      <vt:lpstr>Conclusions</vt:lpstr>
      <vt:lpstr>This work was supported by the Department of Energy with grant DE-SC0008452.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scott</dc:creator>
  <cp:lastModifiedBy>scott</cp:lastModifiedBy>
  <cp:revision>12</cp:revision>
  <dcterms:created xsi:type="dcterms:W3CDTF">2013-02-21T18:16:25Z</dcterms:created>
  <dcterms:modified xsi:type="dcterms:W3CDTF">2013-02-21T18:23:51Z</dcterms:modified>
</cp:coreProperties>
</file>